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9" r:id="rId9"/>
    <p:sldId id="264" r:id="rId10"/>
    <p:sldId id="265" r:id="rId11"/>
    <p:sldId id="318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23" r:id="rId62"/>
    <p:sldId id="324" r:id="rId63"/>
    <p:sldId id="326" r:id="rId6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r">
              <a:defRPr sz="1200"/>
            </a:lvl1pPr>
          </a:lstStyle>
          <a:p>
            <a:fld id="{A50EC7EE-7F2C-43E2-9569-0C9CC7D899EB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9" rIns="92818" bIns="464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18" tIns="46409" rIns="92818" bIns="464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8"/>
            <a:ext cx="3037840" cy="461804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r">
              <a:defRPr sz="1200"/>
            </a:lvl1pPr>
          </a:lstStyle>
          <a:p>
            <a:fld id="{B854745F-C1F0-4852-AEF6-69D24C8B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C740-A836-4670-8E42-4F416CC9DEC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F950-96FF-43DE-A89D-30AC7B9E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1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C740-A836-4670-8E42-4F416CC9DEC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F950-96FF-43DE-A89D-30AC7B9E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5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C740-A836-4670-8E42-4F416CC9DEC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F950-96FF-43DE-A89D-30AC7B9E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C740-A836-4670-8E42-4F416CC9DEC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F950-96FF-43DE-A89D-30AC7B9E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C740-A836-4670-8E42-4F416CC9DEC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F950-96FF-43DE-A89D-30AC7B9E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C740-A836-4670-8E42-4F416CC9DEC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F950-96FF-43DE-A89D-30AC7B9E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5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C740-A836-4670-8E42-4F416CC9DEC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F950-96FF-43DE-A89D-30AC7B9E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C740-A836-4670-8E42-4F416CC9DEC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F950-96FF-43DE-A89D-30AC7B9E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C740-A836-4670-8E42-4F416CC9DEC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F950-96FF-43DE-A89D-30AC7B9E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8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C740-A836-4670-8E42-4F416CC9DEC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F950-96FF-43DE-A89D-30AC7B9E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3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C740-A836-4670-8E42-4F416CC9DEC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F950-96FF-43DE-A89D-30AC7B9E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0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C740-A836-4670-8E42-4F416CC9DECD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4F950-96FF-43DE-A89D-30AC7B9E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3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hutterstock.com/z/stock-vector-illustration-of-a-male-volleyball-player-in-front-of-stylized-volleyball-204416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228600"/>
            <a:ext cx="6662737" cy="71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152400"/>
            <a:ext cx="7010400" cy="6858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881972"/>
            <a:ext cx="7010400" cy="1470025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California Interscholastic Federation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677124"/>
            <a:ext cx="64008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SCVOA</a:t>
            </a:r>
          </a:p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California Volleyball Officials Association</a:t>
            </a:r>
          </a:p>
          <a:p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Scorer Training</a:t>
            </a:r>
          </a:p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688248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20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0486" y="61884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1767" y="618841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4648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343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488" y="2229243"/>
            <a:ext cx="710963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E3 serves for three points 1, 2, 3.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Next serve is a loss of rally</a:t>
            </a:r>
          </a:p>
        </p:txBody>
      </p:sp>
      <p:sp>
        <p:nvSpPr>
          <p:cNvPr id="45" name="Right Arrow 44"/>
          <p:cNvSpPr/>
          <p:nvPr/>
        </p:nvSpPr>
        <p:spPr>
          <a:xfrm rot="16200000">
            <a:off x="1271831" y="1498074"/>
            <a:ext cx="994058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5157" y="9651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28800" y="9860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4000" y="9627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38400" y="98606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1432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40541" y="116568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40539" y="132997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5" name="Right Arrow 64"/>
          <p:cNvSpPr/>
          <p:nvPr/>
        </p:nvSpPr>
        <p:spPr>
          <a:xfrm rot="16200000">
            <a:off x="4148642" y="1608010"/>
            <a:ext cx="77418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 animBg="1"/>
      <p:bldP spid="40" grpId="0" animBg="1"/>
      <p:bldP spid="41" grpId="0" animBg="1"/>
      <p:bldP spid="43" grpId="0" animBg="1"/>
      <p:bldP spid="49" grpId="0"/>
      <p:bldP spid="51" grpId="0"/>
      <p:bldP spid="52" grpId="0" animBg="1"/>
      <p:bldP spid="53" grpId="0" animBg="1"/>
      <p:bldP spid="5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3600" y="6129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3706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6833" y="298403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343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5496" y="2319265"/>
            <a:ext cx="517769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loss of rally point 1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4 serves loss rally.</a:t>
            </a:r>
          </a:p>
        </p:txBody>
      </p:sp>
      <p:sp>
        <p:nvSpPr>
          <p:cNvPr id="45" name="Right Arrow 44"/>
          <p:cNvSpPr/>
          <p:nvPr/>
        </p:nvSpPr>
        <p:spPr>
          <a:xfrm rot="16200000">
            <a:off x="4188984" y="1479968"/>
            <a:ext cx="1157493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5157" y="9651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28800" y="9860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4000" y="9627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38400" y="98606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1432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40541" y="116568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40539" y="132997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21082" y="97819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3" name="Oval 62"/>
          <p:cNvSpPr/>
          <p:nvPr/>
        </p:nvSpPr>
        <p:spPr>
          <a:xfrm>
            <a:off x="6025982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16200000">
            <a:off x="5497211" y="1514569"/>
            <a:ext cx="1027049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691530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660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 animBg="1"/>
      <p:bldP spid="57" grpId="0"/>
      <p:bldP spid="63" grpId="0" animBg="1"/>
      <p:bldP spid="65" grpId="0" animBg="1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3600" y="63274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25028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076" y="2570479"/>
            <a:ext cx="798167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Loss of rally point 4.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7 serves two straight points 5, 6. </a:t>
            </a:r>
          </a:p>
        </p:txBody>
      </p:sp>
      <p:sp>
        <p:nvSpPr>
          <p:cNvPr id="45" name="Right Arrow 44"/>
          <p:cNvSpPr/>
          <p:nvPr/>
        </p:nvSpPr>
        <p:spPr>
          <a:xfrm rot="16200000">
            <a:off x="4232594" y="1967139"/>
            <a:ext cx="62514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5" name="Right Arrow 64"/>
          <p:cNvSpPr/>
          <p:nvPr/>
        </p:nvSpPr>
        <p:spPr>
          <a:xfrm rot="16200000">
            <a:off x="1257057" y="1939170"/>
            <a:ext cx="85052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119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 animBg="1"/>
      <p:bldP spid="65" grpId="0" animBg="1"/>
      <p:bldP spid="68" grpId="0" animBg="1"/>
      <p:bldP spid="69" grpId="0" animBg="1"/>
      <p:bldP spid="72" grpId="0" animBg="1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44248" y="6121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29072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527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076" y="2570479"/>
            <a:ext cx="748602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calls for a substitution: 2 for 4.</a:t>
            </a:r>
          </a:p>
        </p:txBody>
      </p:sp>
      <p:sp>
        <p:nvSpPr>
          <p:cNvPr id="45" name="Right Arrow 44"/>
          <p:cNvSpPr/>
          <p:nvPr/>
        </p:nvSpPr>
        <p:spPr>
          <a:xfrm rot="16200000">
            <a:off x="2357408" y="1898123"/>
            <a:ext cx="78415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5" name="Right Arrow 64"/>
          <p:cNvSpPr/>
          <p:nvPr/>
        </p:nvSpPr>
        <p:spPr>
          <a:xfrm rot="16200000">
            <a:off x="4566734" y="1624063"/>
            <a:ext cx="1299869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51447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55733" y="10096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ight Arrow 79"/>
          <p:cNvSpPr/>
          <p:nvPr/>
        </p:nvSpPr>
        <p:spPr>
          <a:xfrm rot="5400000">
            <a:off x="6033468" y="3369735"/>
            <a:ext cx="102035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 animBg="1"/>
      <p:bldP spid="65" grpId="0" animBg="1"/>
      <p:bldP spid="78" grpId="0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121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3547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30768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076" y="2570479"/>
            <a:ext cx="6776214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E7 serves two more points: 7, 8.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E13 receives a red card for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unsportsman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like conduct.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Loss of rally</a:t>
            </a:r>
          </a:p>
        </p:txBody>
      </p:sp>
      <p:sp>
        <p:nvSpPr>
          <p:cNvPr id="45" name="Right Arrow 44"/>
          <p:cNvSpPr/>
          <p:nvPr/>
        </p:nvSpPr>
        <p:spPr>
          <a:xfrm rot="16200000">
            <a:off x="3038861" y="1953762"/>
            <a:ext cx="78415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51447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55733" y="10096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6" name="Right Arrow 85"/>
          <p:cNvSpPr/>
          <p:nvPr/>
        </p:nvSpPr>
        <p:spPr>
          <a:xfrm rot="5400000">
            <a:off x="900229" y="4351554"/>
            <a:ext cx="450614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</p:spTree>
    <p:extLst>
      <p:ext uri="{BB962C8B-B14F-4D97-AF65-F5344CB8AC3E}">
        <p14:creationId xmlns:p14="http://schemas.microsoft.com/office/powerpoint/2010/main" val="403368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 animBg="1"/>
      <p:bldP spid="45" grpId="1" animBg="1"/>
      <p:bldP spid="61" grpId="0" animBg="1"/>
      <p:bldP spid="81" grpId="0" animBg="1"/>
      <p:bldP spid="83" grpId="0"/>
      <p:bldP spid="84" grpId="0" animBg="1"/>
      <p:bldP spid="85" grpId="0" animBg="1"/>
      <p:bldP spid="86" grpId="0" animBg="1"/>
      <p:bldP spid="80" grpId="0"/>
      <p:bldP spid="87" grpId="0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18989" y="6254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6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51447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55733" y="10096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433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4547" y="2524313"/>
            <a:ext cx="428835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Loss of rally point 2.</a:t>
            </a:r>
          </a:p>
        </p:txBody>
      </p:sp>
      <p:sp>
        <p:nvSpPr>
          <p:cNvPr id="45" name="Right Arrow 44"/>
          <p:cNvSpPr/>
          <p:nvPr/>
        </p:nvSpPr>
        <p:spPr>
          <a:xfrm rot="16200000">
            <a:off x="4157356" y="1652534"/>
            <a:ext cx="125435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 rot="16200000">
            <a:off x="5578655" y="1916151"/>
            <a:ext cx="727123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6" grpId="0" animBg="1"/>
      <p:bldP spid="89" grpId="0"/>
      <p:bldP spid="9" grpId="0" animBg="1"/>
      <p:bldP spid="45" grpId="0" animBg="1"/>
      <p:bldP spid="90" grpId="0" animBg="1"/>
      <p:bldP spid="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121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9048" y="637804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8291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51447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55733" y="10096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0899" y="2519138"/>
            <a:ext cx="5160387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W10 serves three points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3, 4, 5. 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call time out.</a:t>
            </a:r>
          </a:p>
        </p:txBody>
      </p:sp>
      <p:sp>
        <p:nvSpPr>
          <p:cNvPr id="45" name="Right Arrow 44"/>
          <p:cNvSpPr/>
          <p:nvPr/>
        </p:nvSpPr>
        <p:spPr>
          <a:xfrm rot="5400000">
            <a:off x="3362111" y="4925921"/>
            <a:ext cx="2068420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 rot="16200000">
            <a:off x="6175131" y="1944213"/>
            <a:ext cx="727123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16200000">
            <a:off x="6856014" y="1971677"/>
            <a:ext cx="74958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45" grpId="0" animBg="1"/>
      <p:bldP spid="90" grpId="0" animBg="1"/>
      <p:bldP spid="90" grpId="1" animBg="1"/>
      <p:bldP spid="91" grpId="0"/>
      <p:bldP spid="92" grpId="0"/>
      <p:bldP spid="93" grpId="0"/>
      <p:bldP spid="94" grpId="0" animBg="1"/>
      <p:bldP spid="95" grpId="0" animBg="1"/>
      <p:bldP spid="86" grpId="0" animBg="1"/>
      <p:bldP spid="96" grpId="0"/>
      <p:bldP spid="97" grpId="0" animBg="1"/>
      <p:bldP spid="98" grpId="0" animBg="1"/>
      <p:bldP spid="99" grpId="0" animBg="1"/>
      <p:bldP spid="100" grpId="0"/>
      <p:bldP spid="1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121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6950" y="112527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0899" y="2519138"/>
            <a:ext cx="513473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At the end of time out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substitutes 1 for 13</a:t>
            </a:r>
          </a:p>
        </p:txBody>
      </p:sp>
      <p:sp>
        <p:nvSpPr>
          <p:cNvPr id="90" name="Right Arrow 89"/>
          <p:cNvSpPr/>
          <p:nvPr/>
        </p:nvSpPr>
        <p:spPr>
          <a:xfrm rot="16200000">
            <a:off x="7363674" y="1901613"/>
            <a:ext cx="727123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16200000">
            <a:off x="490532" y="2470861"/>
            <a:ext cx="74958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5" name="Right Arrow 104"/>
          <p:cNvSpPr/>
          <p:nvPr/>
        </p:nvSpPr>
        <p:spPr>
          <a:xfrm rot="5400000">
            <a:off x="1723918" y="3477535"/>
            <a:ext cx="74958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86" grpId="0" animBg="1"/>
      <p:bldP spid="104" grpId="0"/>
      <p:bldP spid="1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46412" y="6290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6245" y="629071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527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9642" y="2586382"/>
            <a:ext cx="400622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W10 serves three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more points 6, 7, 8</a:t>
            </a:r>
          </a:p>
        </p:txBody>
      </p:sp>
      <p:sp>
        <p:nvSpPr>
          <p:cNvPr id="90" name="Right Arrow 89"/>
          <p:cNvSpPr/>
          <p:nvPr/>
        </p:nvSpPr>
        <p:spPr>
          <a:xfrm rot="16200000">
            <a:off x="8058198" y="1964860"/>
            <a:ext cx="727123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6" name="Right Arrow 115"/>
          <p:cNvSpPr/>
          <p:nvPr/>
        </p:nvSpPr>
        <p:spPr>
          <a:xfrm rot="16200000">
            <a:off x="5845273" y="2088312"/>
            <a:ext cx="540575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107" grpId="0" animBg="1"/>
      <p:bldP spid="108" grpId="0" animBg="1"/>
      <p:bldP spid="109" grpId="0" animBg="1"/>
      <p:bldP spid="110" grpId="0"/>
      <p:bldP spid="111" grpId="0"/>
      <p:bldP spid="112" grpId="0"/>
      <p:bldP spid="113" grpId="0" animBg="1"/>
      <p:bldP spid="114" grpId="0" animBg="1"/>
      <p:bldP spid="115" grpId="0" animBg="1"/>
      <p:bldP spid="1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121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6229" y="612142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5" name="Right Arrow 104"/>
          <p:cNvSpPr/>
          <p:nvPr/>
        </p:nvSpPr>
        <p:spPr>
          <a:xfrm rot="5400000">
            <a:off x="390720" y="4076363"/>
            <a:ext cx="74958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36736" y="2586382"/>
            <a:ext cx="726959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21 is given a yellow card for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misconduct.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10 next serve is loss of rally.</a:t>
            </a:r>
          </a:p>
        </p:txBody>
      </p: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6" name="Right Arrow 115"/>
          <p:cNvSpPr/>
          <p:nvPr/>
        </p:nvSpPr>
        <p:spPr>
          <a:xfrm rot="16200000">
            <a:off x="6289199" y="2100884"/>
            <a:ext cx="540575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16" grpId="0" animBg="1"/>
      <p:bldP spid="120" grpId="0"/>
      <p:bldP spid="121" grpId="0"/>
      <p:bldP spid="122" grpId="0"/>
      <p:bldP spid="123" grpId="0" animBg="1"/>
      <p:bldP spid="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Varsity match held on August 13, 2016</a:t>
            </a:r>
          </a:p>
          <a:p>
            <a:r>
              <a:rPr lang="en-US" dirty="0"/>
              <a:t>At West High School</a:t>
            </a:r>
          </a:p>
          <a:p>
            <a:r>
              <a:rPr lang="en-US" dirty="0"/>
              <a:t>Visiting is East High School</a:t>
            </a:r>
          </a:p>
          <a:p>
            <a:r>
              <a:rPr lang="en-US" dirty="0"/>
              <a:t>Game time is 3:00 PM</a:t>
            </a:r>
          </a:p>
          <a:p>
            <a:r>
              <a:rPr lang="en-US" dirty="0"/>
              <a:t>R1 is Mary Jane</a:t>
            </a:r>
          </a:p>
          <a:p>
            <a:r>
              <a:rPr lang="en-US" dirty="0"/>
              <a:t>R2 is John Smith</a:t>
            </a:r>
          </a:p>
          <a:p>
            <a:r>
              <a:rPr lang="en-US" dirty="0"/>
              <a:t>Scorekeeper is…(YOU)</a:t>
            </a:r>
          </a:p>
        </p:txBody>
      </p:sp>
    </p:spTree>
    <p:extLst>
      <p:ext uri="{BB962C8B-B14F-4D97-AF65-F5344CB8AC3E}">
        <p14:creationId xmlns:p14="http://schemas.microsoft.com/office/powerpoint/2010/main" val="4070590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170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8291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94724" y="112527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900" y="2982957"/>
            <a:ext cx="437683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Lose of rally point 9.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1 serves…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a loss of rally.</a:t>
            </a:r>
          </a:p>
        </p:txBody>
      </p: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6" name="Right Arrow 115"/>
          <p:cNvSpPr/>
          <p:nvPr/>
        </p:nvSpPr>
        <p:spPr>
          <a:xfrm rot="16200000">
            <a:off x="4215903" y="2416782"/>
            <a:ext cx="63179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1368872" y="2419234"/>
            <a:ext cx="626893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54351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4484521" y="23051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24" grpId="0"/>
      <p:bldP spid="86" grpId="0" animBg="1"/>
      <p:bldP spid="127" grpId="0" animBg="1"/>
      <p:bldP spid="1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45302" y="6117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25028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6693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0049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99836" y="3027244"/>
            <a:ext cx="437683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Lose of rally point 9.</a:t>
            </a:r>
          </a:p>
        </p:txBody>
      </p: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6" name="Right Arrow 115"/>
          <p:cNvSpPr/>
          <p:nvPr/>
        </p:nvSpPr>
        <p:spPr>
          <a:xfrm rot="16200000">
            <a:off x="4451618" y="2411290"/>
            <a:ext cx="63179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5695625" y="2411290"/>
            <a:ext cx="626893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86" grpId="0" animBg="1"/>
      <p:bldP spid="1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50512" y="6121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8291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6950" y="116123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24496" y="3427642"/>
            <a:ext cx="482196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Libero replacement for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6 and serves…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 points 10, 11.</a:t>
            </a:r>
          </a:p>
        </p:txBody>
      </p: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6" name="Right Arrow 115"/>
          <p:cNvSpPr/>
          <p:nvPr/>
        </p:nvSpPr>
        <p:spPr>
          <a:xfrm rot="16200000">
            <a:off x="4585009" y="2741701"/>
            <a:ext cx="794913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5859036" y="2591982"/>
            <a:ext cx="104914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9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86" grpId="0" animBg="1"/>
      <p:bldP spid="131" grpId="0" animBg="1"/>
      <p:bldP spid="135" grpId="0" animBg="1"/>
      <p:bldP spid="136" grpId="0"/>
      <p:bldP spid="137" grpId="0" animBg="1"/>
      <p:bldP spid="138" grpId="0" animBg="1"/>
      <p:bldP spid="139" grpId="0" animBg="1"/>
      <p:bldP spid="1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18989" y="6121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6123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62903" y="3430662"/>
            <a:ext cx="4821962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Next serve begins with a re-serve;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then a penalty point is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awarded West for Red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card on East 21.</a:t>
            </a:r>
          </a:p>
        </p:txBody>
      </p: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6" name="Right Arrow 115"/>
          <p:cNvSpPr/>
          <p:nvPr/>
        </p:nvSpPr>
        <p:spPr>
          <a:xfrm rot="10800000">
            <a:off x="2061601" y="5310013"/>
            <a:ext cx="2329482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6470295" y="2635033"/>
            <a:ext cx="1063769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59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ight Arrow 146"/>
          <p:cNvSpPr/>
          <p:nvPr/>
        </p:nvSpPr>
        <p:spPr>
          <a:xfrm rot="16200000">
            <a:off x="4518590" y="2906943"/>
            <a:ext cx="531885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6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86" grpId="0" animBg="1"/>
      <p:bldP spid="11" grpId="0" animBg="1"/>
      <p:bldP spid="141" grpId="0"/>
      <p:bldP spid="142" grpId="0"/>
      <p:bldP spid="143" grpId="0"/>
      <p:bldP spid="144" grpId="0"/>
      <p:bldP spid="12" grpId="0" animBg="1"/>
      <p:bldP spid="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7801" y="6121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3384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6123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20120" y="2983297"/>
            <a:ext cx="511410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calls for a time out.</a:t>
            </a:r>
          </a:p>
        </p:txBody>
      </p: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6" name="Right Arrow 115"/>
          <p:cNvSpPr/>
          <p:nvPr/>
        </p:nvSpPr>
        <p:spPr>
          <a:xfrm rot="5400000">
            <a:off x="3033098" y="4628012"/>
            <a:ext cx="2773003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7065868" y="2384290"/>
            <a:ext cx="633763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59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86" grpId="0" animBg="1"/>
      <p:bldP spid="145" grpId="0"/>
      <p:bldP spid="146" grpId="0"/>
      <p:bldP spid="1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9864" y="60895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1976" y="629072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8291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6950" y="112527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97758" y="3810574"/>
            <a:ext cx="590344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Libero serves for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Point 13…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Next serve is loss of rally</a:t>
            </a:r>
          </a:p>
        </p:txBody>
      </p: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7218998" y="2811952"/>
            <a:ext cx="147145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59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05" name="Right Arrow 104"/>
          <p:cNvSpPr/>
          <p:nvPr/>
        </p:nvSpPr>
        <p:spPr>
          <a:xfrm rot="16200000">
            <a:off x="4404792" y="3184624"/>
            <a:ext cx="74958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9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05" grpId="0" animBg="1"/>
      <p:bldP spid="148" grpId="0" animBg="1"/>
      <p:bldP spid="149" grpId="0"/>
      <p:bldP spid="150" grpId="0" animBg="1"/>
      <p:bldP spid="151" grpId="0" animBg="1"/>
      <p:bldP spid="1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13882" y="6121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5258" y="629072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527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6134" y="3579612"/>
            <a:ext cx="59034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Loss of rally point 10</a:t>
            </a:r>
          </a:p>
        </p:txBody>
      </p: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59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05" name="Right Arrow 104"/>
          <p:cNvSpPr/>
          <p:nvPr/>
        </p:nvSpPr>
        <p:spPr>
          <a:xfrm rot="16200000">
            <a:off x="1301606" y="2989204"/>
            <a:ext cx="74958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ight Arrow 85"/>
          <p:cNvSpPr/>
          <p:nvPr/>
        </p:nvSpPr>
        <p:spPr>
          <a:xfrm rot="16200000">
            <a:off x="3997652" y="2820858"/>
            <a:ext cx="1086281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7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86" grpId="0" animBg="1"/>
      <p:bldP spid="1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100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37804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6950" y="102223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59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6164" y="3579612"/>
            <a:ext cx="639708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Libero replaces 21 and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Serves three points 11, 12, 13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Next serve is a loss of rally</a:t>
            </a:r>
          </a:p>
        </p:txBody>
      </p:sp>
      <p:sp>
        <p:nvSpPr>
          <p:cNvPr id="164" name="Right Arrow 163"/>
          <p:cNvSpPr/>
          <p:nvPr/>
        </p:nvSpPr>
        <p:spPr>
          <a:xfrm rot="16200000">
            <a:off x="4285222" y="3069155"/>
            <a:ext cx="543140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/>
          <p:cNvSpPr/>
          <p:nvPr/>
        </p:nvSpPr>
        <p:spPr>
          <a:xfrm rot="16200000">
            <a:off x="2131880" y="2989204"/>
            <a:ext cx="74958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16200000">
            <a:off x="313973" y="3079330"/>
            <a:ext cx="543140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7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55" grpId="0" animBg="1"/>
      <p:bldP spid="156" grpId="0" animBg="1"/>
      <p:bldP spid="157" grpId="0" animBg="1"/>
      <p:bldP spid="158" grpId="0"/>
      <p:bldP spid="159" grpId="0"/>
      <p:bldP spid="160" grpId="0"/>
      <p:bldP spid="161" grpId="0" animBg="1"/>
      <p:bldP spid="162" grpId="0" animBg="1"/>
      <p:bldP spid="163" grpId="0" animBg="1"/>
      <p:bldP spid="165" grpId="0" animBg="1"/>
      <p:bldP spid="166" grpId="0"/>
      <p:bldP spid="164" grpId="0" animBg="1"/>
      <p:bldP spid="105" grpId="0" animBg="1"/>
      <p:bldP spid="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40860" y="6286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527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01647" y="3660323"/>
            <a:ext cx="5043193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Loss of rally point 14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8 serves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loss of rally</a:t>
            </a:r>
          </a:p>
        </p:txBody>
      </p: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59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05" name="Right Arrow 104"/>
          <p:cNvSpPr/>
          <p:nvPr/>
        </p:nvSpPr>
        <p:spPr>
          <a:xfrm rot="16200000">
            <a:off x="5752973" y="2984096"/>
            <a:ext cx="74958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ight Arrow 85"/>
          <p:cNvSpPr/>
          <p:nvPr/>
        </p:nvSpPr>
        <p:spPr>
          <a:xfrm rot="16200000">
            <a:off x="4508016" y="3131948"/>
            <a:ext cx="543140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47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86" grpId="0" animBg="1"/>
      <p:bldP spid="168" grpId="0"/>
      <p:bldP spid="169" grpId="0" animBg="1"/>
      <p:bldP spid="1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49774" y="62312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3240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8103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9126" y="102222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54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</a:t>
            </a:r>
            <a:r>
              <a:rPr lang="en-US" sz="1200" dirty="0">
                <a:latin typeface="Lucida Handwriting" panose="03010101010101010101" pitchFamily="66" charset="0"/>
              </a:rPr>
              <a:t>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59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427" y="4644210"/>
            <a:ext cx="525015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Loss of rally point 14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substitutes 13 for 1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3841593" y="3704242"/>
            <a:ext cx="1440295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/>
          <p:cNvSpPr/>
          <p:nvPr/>
        </p:nvSpPr>
        <p:spPr>
          <a:xfrm rot="16200000">
            <a:off x="1047664" y="3791880"/>
            <a:ext cx="1257474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102623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Handwriting" panose="03010101010101010101" pitchFamily="66" charset="0"/>
              </a:rPr>
              <a:t>S</a:t>
            </a:r>
            <a:r>
              <a:rPr lang="en-US" dirty="0">
                <a:latin typeface="Lucida Handwriting" panose="03010101010101010101" pitchFamily="66" charset="0"/>
              </a:rPr>
              <a:t> 13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/1</a:t>
            </a:r>
            <a:endParaRPr lang="en-US" dirty="0">
              <a:latin typeface="Lucida Handwriting" panose="03010101010101010101" pitchFamily="66" charset="0"/>
            </a:endParaRPr>
          </a:p>
        </p:txBody>
      </p:sp>
      <p:sp>
        <p:nvSpPr>
          <p:cNvPr id="116" name="Right Arrow 115"/>
          <p:cNvSpPr/>
          <p:nvPr/>
        </p:nvSpPr>
        <p:spPr>
          <a:xfrm rot="16200000">
            <a:off x="14955" y="3229048"/>
            <a:ext cx="2383138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ight Arrow 174"/>
          <p:cNvSpPr/>
          <p:nvPr/>
        </p:nvSpPr>
        <p:spPr>
          <a:xfrm rot="16200000">
            <a:off x="2148475" y="4244482"/>
            <a:ext cx="325353" cy="67558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6200000">
            <a:off x="1724132" y="3781281"/>
            <a:ext cx="1167098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3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86" grpId="0" animBg="1"/>
      <p:bldP spid="86" grpId="1" animBg="1"/>
      <p:bldP spid="105" grpId="0" animBg="1"/>
      <p:bldP spid="105" grpId="1" animBg="1"/>
      <p:bldP spid="172" grpId="0"/>
      <p:bldP spid="116" grpId="0" animBg="1"/>
      <p:bldP spid="173" grpId="0"/>
      <p:bldP spid="175" grpId="0" animBg="1"/>
      <p:bldP spid="45" grpId="0" animBg="1"/>
      <p:bldP spid="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5529" y="-1384281"/>
            <a:ext cx="6781799" cy="93632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6200" y="-93552"/>
            <a:ext cx="9744257" cy="6951552"/>
          </a:xfrm>
          <a:prstGeom prst="rect">
            <a:avLst/>
          </a:prstGeom>
          <a:solidFill>
            <a:srgbClr val="7F7F7F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1870"/>
            <a:ext cx="8302605" cy="107273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62000" y="152400"/>
            <a:ext cx="1981200" cy="12894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8686800" y="152400"/>
            <a:ext cx="304800" cy="12894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4600" y="1533197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3691" y="1903105"/>
            <a:ext cx="1809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9639" y="1533197"/>
            <a:ext cx="1437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5910" y="1871751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2176046"/>
            <a:ext cx="796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</p:spTree>
    <p:extLst>
      <p:ext uri="{BB962C8B-B14F-4D97-AF65-F5344CB8AC3E}">
        <p14:creationId xmlns:p14="http://schemas.microsoft.com/office/powerpoint/2010/main" val="14180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24782" y="6121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3307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8291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7088" y="102223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91969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59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427" y="4644210"/>
            <a:ext cx="525015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15 serves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	point 15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2248908" y="3790432"/>
            <a:ext cx="1200619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102623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45" name="Right Arrow 44"/>
          <p:cNvSpPr/>
          <p:nvPr/>
        </p:nvSpPr>
        <p:spPr>
          <a:xfrm rot="16200000">
            <a:off x="3906794" y="3774750"/>
            <a:ext cx="1278444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669769" y="314807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605152" y="31219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8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45" grpId="0" animBg="1"/>
      <p:bldP spid="177" grpId="0" animBg="1"/>
      <p:bldP spid="178" grpId="0" animBg="1"/>
      <p:bldP spid="1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6893" y="-1384281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1393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32357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78689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1000" y="112527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59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492" y="4839895"/>
            <a:ext cx="911499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coach call for substitution of 20 for 12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Remind R2 West needs a Captain, it is 10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2642763" y="3908127"/>
            <a:ext cx="148158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/>
          <p:cNvSpPr/>
          <p:nvPr/>
        </p:nvSpPr>
        <p:spPr>
          <a:xfrm rot="16200000">
            <a:off x="6482996" y="4393348"/>
            <a:ext cx="511144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45" name="Right Arrow 44"/>
          <p:cNvSpPr/>
          <p:nvPr/>
        </p:nvSpPr>
        <p:spPr>
          <a:xfrm rot="16200000">
            <a:off x="4653845" y="3904047"/>
            <a:ext cx="1415642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669769" y="314807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605152" y="31219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941381" y="3075786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16" name="Right Arrow 115"/>
          <p:cNvSpPr/>
          <p:nvPr/>
        </p:nvSpPr>
        <p:spPr>
          <a:xfrm rot="16200000">
            <a:off x="3531911" y="3346652"/>
            <a:ext cx="362939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" name="Straight Connector 174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6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105" grpId="0" animBg="1"/>
      <p:bldP spid="105" grpId="1" animBg="1"/>
      <p:bldP spid="45" grpId="0" animBg="1"/>
      <p:bldP spid="45" grpId="1" animBg="1"/>
      <p:bldP spid="180" grpId="0"/>
      <p:bldP spid="182" grpId="0"/>
      <p:bldP spid="1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5528" y="-1392492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25931" y="6158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001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59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492" y="4839895"/>
            <a:ext cx="564838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15 continues to serve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	Loss of rally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3206963" y="3906527"/>
            <a:ext cx="144296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" name="Straight Connector 174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4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85" grpId="0" animBg="1"/>
      <p:bldP spid="1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5528" y="-1392492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857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8580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8291" y="288189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63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59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6781" y="4822212"/>
            <a:ext cx="44037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Loss of rally point 15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4024381" y="3814396"/>
            <a:ext cx="1502633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ight Arrow 187"/>
          <p:cNvSpPr/>
          <p:nvPr/>
        </p:nvSpPr>
        <p:spPr>
          <a:xfrm rot="16200000">
            <a:off x="5246394" y="3866589"/>
            <a:ext cx="1398245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" name="Straight Connector 174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0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88" grpId="0" animBg="1"/>
      <p:bldP spid="18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5528" y="-1392492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857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8580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42221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3867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59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5193" y="4800600"/>
            <a:ext cx="452358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20 serves three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points 16, 17, 18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ight Arrow 187"/>
          <p:cNvSpPr/>
          <p:nvPr/>
        </p:nvSpPr>
        <p:spPr>
          <a:xfrm rot="16200000">
            <a:off x="4244232" y="4046694"/>
            <a:ext cx="1038038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5362" y="31499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0562" y="314986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3749" y="3155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702744" y="31203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93010" y="31335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2523" y="31376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5893839" y="3842301"/>
            <a:ext cx="139824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Connector 201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/>
      <p:bldP spid="198" grpId="0"/>
      <p:bldP spid="199" grpId="0"/>
      <p:bldP spid="8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9400" y="-1359326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857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8580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8291" y="322335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05279" y="129171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5000653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59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5362" y="31499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0562" y="314986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3749" y="3155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702744" y="31203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93010" y="31335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2523" y="31376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86" name="Right Arrow 85"/>
          <p:cNvSpPr/>
          <p:nvPr/>
        </p:nvSpPr>
        <p:spPr>
          <a:xfrm rot="5400000">
            <a:off x="135011" y="4776156"/>
            <a:ext cx="1137413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431" y="1082702"/>
            <a:ext cx="6083717" cy="34163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After the 18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point East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again huddled an extended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amount of time. 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R1 administered a Yellow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Card for unnecessary delay;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YUD.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597" y="1048725"/>
            <a:ext cx="5981125" cy="34163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Again after the 17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point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huddled.  R1 called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captain over and told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her that East was delaying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game and if it continued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there would be a penalty.</a:t>
            </a:r>
          </a:p>
        </p:txBody>
      </p:sp>
      <p:cxnSp>
        <p:nvCxnSpPr>
          <p:cNvPr id="204" name="Straight Connector 203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067" y="1195754"/>
            <a:ext cx="562707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Between the 16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17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point R1 notice that East was huddling after the point for an extended time.</a:t>
            </a:r>
          </a:p>
        </p:txBody>
      </p:sp>
    </p:spTree>
    <p:extLst>
      <p:ext uri="{BB962C8B-B14F-4D97-AF65-F5344CB8AC3E}">
        <p14:creationId xmlns:p14="http://schemas.microsoft.com/office/powerpoint/2010/main" val="27937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200" grpId="0"/>
      <p:bldP spid="201" grpId="0"/>
      <p:bldP spid="202" grpId="0"/>
      <p:bldP spid="24" grpId="0" animBg="1"/>
      <p:bldP spid="18" grpId="0" animBg="1"/>
      <p:bldP spid="18" grpId="1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857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8580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1687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90346" y="122452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9130" y="4986842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01334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4481463" y="33737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594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ight Arrow 187"/>
          <p:cNvSpPr/>
          <p:nvPr/>
        </p:nvSpPr>
        <p:spPr>
          <a:xfrm rot="16200000">
            <a:off x="1174616" y="4236728"/>
            <a:ext cx="1038038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926" y="4346010"/>
            <a:ext cx="562707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20 then serves and losses the rally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6795014" y="3620837"/>
            <a:ext cx="871587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90" name="Right Arrow 89"/>
          <p:cNvSpPr/>
          <p:nvPr/>
        </p:nvSpPr>
        <p:spPr>
          <a:xfrm rot="16200000">
            <a:off x="4093044" y="3661286"/>
            <a:ext cx="90850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24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88" grpId="0" animBg="1"/>
      <p:bldP spid="10" grpId="0" animBg="1"/>
      <p:bldP spid="86" grpId="0" animBg="1"/>
      <p:bldP spid="203" grpId="0" animBg="1"/>
      <p:bldP spid="205" grpId="0"/>
      <p:bldP spid="9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857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8580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8033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31324" y="381377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8" name="Straight Connector 217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9401" y="1564994"/>
            <a:ext cx="562707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11 serves Points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17, 18, 19,</a:t>
            </a:r>
          </a:p>
        </p:txBody>
      </p:sp>
      <p:sp>
        <p:nvSpPr>
          <p:cNvPr id="86" name="Right Arrow 85"/>
          <p:cNvSpPr/>
          <p:nvPr/>
        </p:nvSpPr>
        <p:spPr>
          <a:xfrm rot="5400000">
            <a:off x="1782298" y="2927038"/>
            <a:ext cx="104438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8" grpId="0" animBg="1"/>
      <p:bldP spid="209" grpId="0" animBg="1"/>
      <p:bldP spid="210" grpId="0"/>
      <p:bldP spid="211" grpId="0"/>
      <p:bldP spid="212" grpId="0"/>
      <p:bldP spid="213" grpId="0" animBg="1"/>
      <p:bldP spid="214" grpId="0" animBg="1"/>
      <p:bldP spid="215" grpId="0" animBg="1"/>
      <p:bldP spid="10" grpId="0" animBg="1"/>
      <p:bldP spid="8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857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8580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313814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3590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86351" y="36838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Straight Connector 219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042" y="1590533"/>
            <a:ext cx="559923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11 then has two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reserves for a loss of rally.</a:t>
            </a:r>
          </a:p>
        </p:txBody>
      </p:sp>
      <p:sp>
        <p:nvSpPr>
          <p:cNvPr id="86" name="Right Arrow 85"/>
          <p:cNvSpPr/>
          <p:nvPr/>
        </p:nvSpPr>
        <p:spPr>
          <a:xfrm rot="5400000">
            <a:off x="2434243" y="2901629"/>
            <a:ext cx="993568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/>
      <p:bldP spid="10" grpId="0" animBg="1"/>
      <p:bldP spid="8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09189" y="6378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37942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416" y="112527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Straight Connector 222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71996" y="1481099"/>
            <a:ext cx="451698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Loss of rally penalty point 19</a:t>
            </a:r>
          </a:p>
        </p:txBody>
      </p:sp>
      <p:sp>
        <p:nvSpPr>
          <p:cNvPr id="86" name="Right Arrow 85"/>
          <p:cNvSpPr/>
          <p:nvPr/>
        </p:nvSpPr>
        <p:spPr>
          <a:xfrm rot="5400000">
            <a:off x="4189022" y="2847421"/>
            <a:ext cx="1129462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220" grpId="0"/>
      <p:bldP spid="10" grpId="0" animBg="1"/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5529" y="-1384281"/>
            <a:ext cx="6781799" cy="93632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09007" y="465294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Varsity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65530" y="152628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4583" y="326794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3:00 PM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-93552"/>
            <a:ext cx="9744257" cy="6951552"/>
          </a:xfrm>
          <a:prstGeom prst="rect">
            <a:avLst/>
          </a:prstGeom>
          <a:solidFill>
            <a:srgbClr val="7F7F7F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42818" y="3297347"/>
            <a:ext cx="3157483" cy="2265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8412784" y="3279670"/>
            <a:ext cx="304800" cy="22829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17" y="1078753"/>
            <a:ext cx="6822366" cy="2200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2084896"/>
            <a:ext cx="1340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2344" y="2393132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1590" y="2667000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2876" y="295879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</p:spTree>
    <p:extLst>
      <p:ext uri="{BB962C8B-B14F-4D97-AF65-F5344CB8AC3E}">
        <p14:creationId xmlns:p14="http://schemas.microsoft.com/office/powerpoint/2010/main" val="4029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2191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3376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8264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2092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Straight Connector 222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74970" y="1402222"/>
            <a:ext cx="489816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14 serves and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 results in loss of rally</a:t>
            </a:r>
          </a:p>
        </p:txBody>
      </p:sp>
      <p:sp>
        <p:nvSpPr>
          <p:cNvPr id="86" name="Right Arrow 85"/>
          <p:cNvSpPr/>
          <p:nvPr/>
        </p:nvSpPr>
        <p:spPr>
          <a:xfrm rot="5400000">
            <a:off x="5741037" y="2791297"/>
            <a:ext cx="1204992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 animBg="1"/>
      <p:bldP spid="10" grpId="0" animBg="1"/>
      <p:bldP spid="8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378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5009" y="632357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8291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6950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3" name="Straight Connector 222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0071" y="1378059"/>
            <a:ext cx="7698823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Note: With completion of first service rotation Scorer will switch color of pen (first rotation uses Black or Blue. Second rotation uses Red, third rotation returns to Black or Blue).</a:t>
            </a:r>
          </a:p>
        </p:txBody>
      </p:sp>
    </p:spTree>
    <p:extLst>
      <p:ext uri="{BB962C8B-B14F-4D97-AF65-F5344CB8AC3E}">
        <p14:creationId xmlns:p14="http://schemas.microsoft.com/office/powerpoint/2010/main" val="18806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378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56599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8291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ight Arrow 85"/>
          <p:cNvSpPr/>
          <p:nvPr/>
        </p:nvSpPr>
        <p:spPr>
          <a:xfrm rot="5400000">
            <a:off x="3849649" y="2942346"/>
            <a:ext cx="1414280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4" name="Right Arrow 163"/>
          <p:cNvSpPr/>
          <p:nvPr/>
        </p:nvSpPr>
        <p:spPr>
          <a:xfrm rot="16200000">
            <a:off x="2531011" y="1343272"/>
            <a:ext cx="75594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4469815" y="228288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2236" y="1992233"/>
            <a:ext cx="546963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loss of rally point 20</a:t>
            </a:r>
          </a:p>
        </p:txBody>
      </p:sp>
    </p:spTree>
    <p:extLst>
      <p:ext uri="{BB962C8B-B14F-4D97-AF65-F5344CB8AC3E}">
        <p14:creationId xmlns:p14="http://schemas.microsoft.com/office/powerpoint/2010/main" val="20885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222" grpId="0"/>
      <p:bldP spid="164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45858" y="6323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1083" y="658335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4683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343" y="116566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32447" y="4986842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962" y="1962838"/>
            <a:ext cx="371406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3 serves for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loss of rally.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ight Arrow 85"/>
          <p:cNvSpPr/>
          <p:nvPr/>
        </p:nvSpPr>
        <p:spPr>
          <a:xfrm rot="5400000">
            <a:off x="-1081854" y="2212665"/>
            <a:ext cx="1414280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4" name="Right Arrow 163"/>
          <p:cNvSpPr/>
          <p:nvPr/>
        </p:nvSpPr>
        <p:spPr>
          <a:xfrm rot="16200000">
            <a:off x="2844813" y="1371529"/>
            <a:ext cx="75594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68901" y="98412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25" name="Rectangle 224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7" name="Straight Connector 226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1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4" grpId="0" animBg="1"/>
      <p:bldP spid="223" grpId="0" animBg="1"/>
      <p:bldP spid="2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21505" y="6095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3376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0709" y="4985264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68901" y="98412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9" name="Straight Connector 228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29932" y="1966909"/>
            <a:ext cx="371406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loss of rally point 20.</a:t>
            </a:r>
          </a:p>
        </p:txBody>
      </p:sp>
      <p:sp>
        <p:nvSpPr>
          <p:cNvPr id="164" name="Right Arrow 163"/>
          <p:cNvSpPr/>
          <p:nvPr/>
        </p:nvSpPr>
        <p:spPr>
          <a:xfrm rot="16200000">
            <a:off x="6167832" y="1356920"/>
            <a:ext cx="701070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5400000">
            <a:off x="4328057" y="3237801"/>
            <a:ext cx="823369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10" grpId="0" animBg="1"/>
      <p:bldP spid="164" grpId="0" animBg="1"/>
      <p:bldP spid="8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121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1083" y="641679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231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5737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85264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242114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1189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14189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13306" y="150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27594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13041" y="1461822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542243" y="1543387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546914" y="15144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42114" y="1513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865270" y="15079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094" y="1564994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6" name="Oval 125"/>
          <p:cNvSpPr/>
          <p:nvPr/>
        </p:nvSpPr>
        <p:spPr>
          <a:xfrm>
            <a:off x="4440540" y="223833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9" name="Oval 128"/>
          <p:cNvSpPr/>
          <p:nvPr/>
        </p:nvSpPr>
        <p:spPr>
          <a:xfrm>
            <a:off x="4679906" y="224411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8648" y="1819780"/>
            <a:ext cx="391529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2 serves for point 21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Next serve 	is loss of rally</a:t>
            </a:r>
          </a:p>
        </p:txBody>
      </p:sp>
      <p:sp>
        <p:nvSpPr>
          <p:cNvPr id="164" name="Right Arrow 163"/>
          <p:cNvSpPr/>
          <p:nvPr/>
        </p:nvSpPr>
        <p:spPr>
          <a:xfrm rot="5400000">
            <a:off x="4280197" y="3278891"/>
            <a:ext cx="966103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16200000">
            <a:off x="6561748" y="1304428"/>
            <a:ext cx="576064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29" grpId="0"/>
      <p:bldP spid="230" grpId="0" animBg="1"/>
      <p:bldP spid="10" grpId="0" animBg="1"/>
      <p:bldP spid="164" grpId="0" animBg="1"/>
      <p:bldP spid="8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08765" y="63751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3739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6950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4350" y="499912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7007315" y="98463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6841" y="2269697"/>
            <a:ext cx="403083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loss of rally point 21.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4010425" y="1755540"/>
            <a:ext cx="51223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ight Arrow 163"/>
          <p:cNvSpPr/>
          <p:nvPr/>
        </p:nvSpPr>
        <p:spPr>
          <a:xfrm rot="5400000">
            <a:off x="4179973" y="3402282"/>
            <a:ext cx="73464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3" grpId="0"/>
      <p:bldP spid="235" grpId="0"/>
      <p:bldP spid="10" grpId="0" animBg="1"/>
      <p:bldP spid="86" grpId="0" animBg="1"/>
      <p:bldP spid="16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21225" y="6285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5841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8553" y="299354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496" y="4986842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076" y="2624202"/>
            <a:ext cx="51271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7 serves point 22.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ight Arrow 85"/>
          <p:cNvSpPr/>
          <p:nvPr/>
        </p:nvSpPr>
        <p:spPr>
          <a:xfrm rot="16200000">
            <a:off x="1392946" y="2067077"/>
            <a:ext cx="55433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4" name="Right Arrow 163"/>
          <p:cNvSpPr/>
          <p:nvPr/>
        </p:nvSpPr>
        <p:spPr>
          <a:xfrm rot="5400000">
            <a:off x="4053250" y="3399997"/>
            <a:ext cx="988089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2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6" grpId="0" animBg="1"/>
      <p:bldP spid="164" grpId="0" animBg="1"/>
      <p:bldP spid="236" grpId="0" animBg="1"/>
      <p:bldP spid="237" grpId="0" animBg="1"/>
      <p:bldP spid="23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55029" y="6167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1676" y="654559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8291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09853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4121" y="2624202"/>
            <a:ext cx="42363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calls time out.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ight Arrow 85"/>
          <p:cNvSpPr/>
          <p:nvPr/>
        </p:nvSpPr>
        <p:spPr>
          <a:xfrm rot="16200000">
            <a:off x="1786524" y="2067077"/>
            <a:ext cx="55433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814189" y="176386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4" name="Right Arrow 163"/>
          <p:cNvSpPr/>
          <p:nvPr/>
        </p:nvSpPr>
        <p:spPr>
          <a:xfrm rot="5400000">
            <a:off x="3265750" y="4493551"/>
            <a:ext cx="318996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/>
          <p:cNvSpPr txBox="1"/>
          <p:nvPr/>
        </p:nvSpPr>
        <p:spPr>
          <a:xfrm>
            <a:off x="4771720" y="62953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545168" y="62929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5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6" grpId="0" animBg="1"/>
      <p:bldP spid="240" grpId="0"/>
      <p:bldP spid="16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29011" y="6323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5841" y="632357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2852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4121" y="2624202"/>
            <a:ext cx="423637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7 serves two more points 23, 24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ight Arrow 85"/>
          <p:cNvSpPr/>
          <p:nvPr/>
        </p:nvSpPr>
        <p:spPr>
          <a:xfrm rot="16200000">
            <a:off x="2374198" y="2087265"/>
            <a:ext cx="55433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814189" y="176386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771720" y="62953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545168" y="62929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9" name="Oval 238"/>
          <p:cNvSpPr/>
          <p:nvPr/>
        </p:nvSpPr>
        <p:spPr>
          <a:xfrm>
            <a:off x="2635486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32045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34058" y="4440814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436163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561727" y="1795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263498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88" name="Right Arrow 187"/>
          <p:cNvSpPr/>
          <p:nvPr/>
        </p:nvSpPr>
        <p:spPr>
          <a:xfrm rot="5400000">
            <a:off x="4198802" y="3760034"/>
            <a:ext cx="695764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4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6" grpId="0" animBg="1"/>
      <p:bldP spid="239" grpId="0" animBg="1"/>
      <p:bldP spid="243" grpId="0" animBg="1"/>
      <p:bldP spid="244" grpId="0" animBg="1"/>
      <p:bldP spid="245" grpId="0" animBg="1"/>
      <p:bldP spid="246" grpId="0"/>
      <p:bldP spid="247" grpId="0"/>
      <p:bldP spid="1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5529" y="-1384281"/>
            <a:ext cx="6781799" cy="93632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3600" y="6857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8580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0555" y="305204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9214" y="110422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569432" y="-93552"/>
            <a:ext cx="9744257" cy="6951552"/>
          </a:xfrm>
          <a:prstGeom prst="rect">
            <a:avLst/>
          </a:prstGeom>
          <a:solidFill>
            <a:srgbClr val="7F7F7F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2959" y="1589188"/>
            <a:ext cx="8383705" cy="34163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At 2:40 the R1 raises her coin and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tweets her whistle twice.  West has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selected the bench to the right “B”. 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After R1s instructions she flips her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coin and East captain calls “heads”;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 is heads. The captain selects to serve.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5273" y="1981200"/>
            <a:ext cx="7212231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Scorer will circle the “S” at the top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the score column to indicate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has first Serve</a:t>
            </a:r>
            <a:r>
              <a:rPr lang="en-US" dirty="0"/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243" y="1073290"/>
            <a:ext cx="7768089" cy="397031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four (4) sets for Varsity and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 (2) set for Non-Varsity matches,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team on the “A” side will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serve first. Teams will alternate sides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with each set.  A coin toss for the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deciding set will determine which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side will serve first.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27" name="Oval 26"/>
          <p:cNvSpPr/>
          <p:nvPr/>
        </p:nvSpPr>
        <p:spPr>
          <a:xfrm>
            <a:off x="7391400" y="6172200"/>
            <a:ext cx="152400" cy="210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96211" y="5167699"/>
            <a:ext cx="457048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Circle the first (1) set.</a:t>
            </a:r>
          </a:p>
        </p:txBody>
      </p:sp>
      <p:sp>
        <p:nvSpPr>
          <p:cNvPr id="29" name="Right Arrow 28"/>
          <p:cNvSpPr/>
          <p:nvPr/>
        </p:nvSpPr>
        <p:spPr>
          <a:xfrm rot="2666002">
            <a:off x="6825455" y="5650164"/>
            <a:ext cx="644425" cy="59131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6200000">
            <a:off x="3751251" y="1178921"/>
            <a:ext cx="1102892" cy="65406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" grpId="0" animBg="1"/>
      <p:bldP spid="3" grpId="1" animBg="1"/>
      <p:bldP spid="10" grpId="0" animBg="1"/>
      <p:bldP spid="10" grpId="1" animBg="1"/>
      <p:bldP spid="13" grpId="0" animBg="1"/>
      <p:bldP spid="25" grpId="0" animBg="1"/>
      <p:bldP spid="25" grpId="1" animBg="1"/>
      <p:bldP spid="27" grpId="0" animBg="1"/>
      <p:bldP spid="28" grpId="0" animBg="1"/>
      <p:bldP spid="29" grpId="0" animBg="1"/>
      <p:bldP spid="30" grpId="0" animBg="1"/>
      <p:bldP spid="30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857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2326" y="629072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31483" y="4995407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4933" y="2578334"/>
            <a:ext cx="367673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loss of rally point 22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ight Arrow 85"/>
          <p:cNvSpPr/>
          <p:nvPr/>
        </p:nvSpPr>
        <p:spPr>
          <a:xfrm rot="16200000">
            <a:off x="6606235" y="2052971"/>
            <a:ext cx="55433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814189" y="176386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771720" y="62953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545168" y="62929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9" name="Oval 238"/>
          <p:cNvSpPr/>
          <p:nvPr/>
        </p:nvSpPr>
        <p:spPr>
          <a:xfrm>
            <a:off x="2635486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32045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34058" y="4440814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436163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561727" y="1795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263498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48" name="Oval 247"/>
          <p:cNvSpPr/>
          <p:nvPr/>
        </p:nvSpPr>
        <p:spPr>
          <a:xfrm>
            <a:off x="294995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2947504" y="17950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90" name="Right Arrow 89"/>
          <p:cNvSpPr/>
          <p:nvPr/>
        </p:nvSpPr>
        <p:spPr>
          <a:xfrm rot="5400000">
            <a:off x="4505175" y="3686664"/>
            <a:ext cx="527101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/>
          <p:nvPr/>
        </p:nvCxnSpPr>
        <p:spPr>
          <a:xfrm flipV="1">
            <a:off x="4695069" y="433428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6691093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2" name="Straight Connector 231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6" grpId="0" animBg="1"/>
      <p:bldP spid="90" grpId="0" animBg="1"/>
      <p:bldP spid="25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207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3376" y="650708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6950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2285" y="4986842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68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4933" y="2578334"/>
            <a:ext cx="398984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10 serves for two points 23, 24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ight Arrow 85"/>
          <p:cNvSpPr/>
          <p:nvPr/>
        </p:nvSpPr>
        <p:spPr>
          <a:xfrm rot="16200000">
            <a:off x="7123663" y="2085269"/>
            <a:ext cx="55433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814189" y="176386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771720" y="62953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545168" y="62929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9" name="Oval 238"/>
          <p:cNvSpPr/>
          <p:nvPr/>
        </p:nvSpPr>
        <p:spPr>
          <a:xfrm>
            <a:off x="2635486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32045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34058" y="4440814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436163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561727" y="1795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263498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48" name="Oval 247"/>
          <p:cNvSpPr/>
          <p:nvPr/>
        </p:nvSpPr>
        <p:spPr>
          <a:xfrm>
            <a:off x="294995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2947504" y="17950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90" name="Right Arrow 89"/>
          <p:cNvSpPr/>
          <p:nvPr/>
        </p:nvSpPr>
        <p:spPr>
          <a:xfrm rot="5400000">
            <a:off x="4505175" y="3686664"/>
            <a:ext cx="527101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0" name="Straight Connector 249"/>
          <p:cNvCxnSpPr/>
          <p:nvPr/>
        </p:nvCxnSpPr>
        <p:spPr>
          <a:xfrm flipV="1">
            <a:off x="4695069" y="433428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6691093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3" name="Oval 252"/>
          <p:cNvSpPr/>
          <p:nvPr/>
        </p:nvSpPr>
        <p:spPr>
          <a:xfrm>
            <a:off x="737701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055713" y="1818946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254"/>
          <p:cNvSpPr txBox="1"/>
          <p:nvPr/>
        </p:nvSpPr>
        <p:spPr>
          <a:xfrm>
            <a:off x="7008211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8" name="Oval 257"/>
          <p:cNvSpPr/>
          <p:nvPr/>
        </p:nvSpPr>
        <p:spPr>
          <a:xfrm>
            <a:off x="4664097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656866" y="4410705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320062" y="1787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2" name="Straight Connector 251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8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6" grpId="0" animBg="1"/>
      <p:bldP spid="90" grpId="0" animBg="1"/>
      <p:bldP spid="253" grpId="0" animBg="1"/>
      <p:bldP spid="254" grpId="0" animBg="1"/>
      <p:bldP spid="255" grpId="0"/>
      <p:bldP spid="258" grpId="0" animBg="1"/>
      <p:bldP spid="259" grpId="0" animBg="1"/>
      <p:bldP spid="26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21225" y="6095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1083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6" y="300292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43312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75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814189" y="176386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771720" y="62953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545168" y="62929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9" name="Oval 238"/>
          <p:cNvSpPr/>
          <p:nvPr/>
        </p:nvSpPr>
        <p:spPr>
          <a:xfrm>
            <a:off x="2635486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32045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34058" y="4440814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436163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561727" y="1795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263498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48" name="Oval 247"/>
          <p:cNvSpPr/>
          <p:nvPr/>
        </p:nvSpPr>
        <p:spPr>
          <a:xfrm>
            <a:off x="294995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2947504" y="17950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50" name="Straight Connector 249"/>
          <p:cNvCxnSpPr/>
          <p:nvPr/>
        </p:nvCxnSpPr>
        <p:spPr>
          <a:xfrm flipV="1">
            <a:off x="4695069" y="433428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6691093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3" name="Oval 252"/>
          <p:cNvSpPr/>
          <p:nvPr/>
        </p:nvSpPr>
        <p:spPr>
          <a:xfrm>
            <a:off x="737701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055713" y="1818946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254"/>
          <p:cNvSpPr txBox="1"/>
          <p:nvPr/>
        </p:nvSpPr>
        <p:spPr>
          <a:xfrm>
            <a:off x="7008211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8" name="Oval 257"/>
          <p:cNvSpPr/>
          <p:nvPr/>
        </p:nvSpPr>
        <p:spPr>
          <a:xfrm>
            <a:off x="4664097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656866" y="4410705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320062" y="1787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4685790" y="4735478"/>
            <a:ext cx="173073" cy="179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128" y="2551881"/>
            <a:ext cx="7351753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now calls for time out.  This is their third request for time out; resulting in delay of game red card.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7586513" y="2091883"/>
            <a:ext cx="55433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 rot="5400000">
            <a:off x="4515215" y="4169866"/>
            <a:ext cx="527101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TextBox 261"/>
          <p:cNvSpPr txBox="1"/>
          <p:nvPr/>
        </p:nvSpPr>
        <p:spPr>
          <a:xfrm>
            <a:off x="981740" y="580796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298943" y="580271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1454670" y="5813897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24-24</a:t>
            </a:r>
          </a:p>
        </p:txBody>
      </p:sp>
      <p:sp>
        <p:nvSpPr>
          <p:cNvPr id="188" name="Right Arrow 187"/>
          <p:cNvSpPr/>
          <p:nvPr/>
        </p:nvSpPr>
        <p:spPr>
          <a:xfrm rot="5400000">
            <a:off x="580360" y="4738433"/>
            <a:ext cx="1635763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7686667" y="1827150"/>
            <a:ext cx="326255" cy="2710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7654329" y="17995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2" name="Straight Connector 251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3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10" grpId="0" animBg="1"/>
      <p:bldP spid="86" grpId="0" animBg="1"/>
      <p:bldP spid="90" grpId="0" animBg="1"/>
      <p:bldP spid="262" grpId="0"/>
      <p:bldP spid="263" grpId="0"/>
      <p:bldP spid="264" grpId="0"/>
      <p:bldP spid="188" grpId="0" animBg="1"/>
      <p:bldP spid="265" grpId="0" animBg="1"/>
      <p:bldP spid="26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7801" y="6121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8580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1210" y="11411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75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814189" y="176386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771720" y="62953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545168" y="62929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9" name="Oval 238"/>
          <p:cNvSpPr/>
          <p:nvPr/>
        </p:nvSpPr>
        <p:spPr>
          <a:xfrm>
            <a:off x="2635486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32045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34058" y="4440814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436163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561727" y="1795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263498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48" name="Oval 247"/>
          <p:cNvSpPr/>
          <p:nvPr/>
        </p:nvSpPr>
        <p:spPr>
          <a:xfrm>
            <a:off x="294995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2947504" y="17950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50" name="Straight Connector 249"/>
          <p:cNvCxnSpPr/>
          <p:nvPr/>
        </p:nvCxnSpPr>
        <p:spPr>
          <a:xfrm flipV="1">
            <a:off x="4695069" y="433428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6691093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3" name="Oval 252"/>
          <p:cNvSpPr/>
          <p:nvPr/>
        </p:nvSpPr>
        <p:spPr>
          <a:xfrm>
            <a:off x="737701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055713" y="1818946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254"/>
          <p:cNvSpPr txBox="1"/>
          <p:nvPr/>
        </p:nvSpPr>
        <p:spPr>
          <a:xfrm>
            <a:off x="7008211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8" name="Oval 257"/>
          <p:cNvSpPr/>
          <p:nvPr/>
        </p:nvSpPr>
        <p:spPr>
          <a:xfrm>
            <a:off x="4664097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656866" y="4410705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320062" y="1787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4685790" y="4735478"/>
            <a:ext cx="173073" cy="179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669" y="2551881"/>
            <a:ext cx="453209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10’s next serve is a loss of rally.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7897600" y="2091883"/>
            <a:ext cx="55433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TextBox 261"/>
          <p:cNvSpPr txBox="1"/>
          <p:nvPr/>
        </p:nvSpPr>
        <p:spPr>
          <a:xfrm>
            <a:off x="981740" y="580796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298943" y="580271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1454670" y="5813897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24-24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7686667" y="1827150"/>
            <a:ext cx="326255" cy="2710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7654329" y="17995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7" name="Oval 266"/>
          <p:cNvSpPr/>
          <p:nvPr/>
        </p:nvSpPr>
        <p:spPr>
          <a:xfrm>
            <a:off x="8020321" y="1827265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/>
        </p:nvSpPr>
        <p:spPr>
          <a:xfrm>
            <a:off x="8020321" y="177801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2" name="Straight Connector 251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8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6" grpId="0" animBg="1"/>
      <p:bldP spid="267" grpId="0" animBg="1"/>
      <p:bldP spid="26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8579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Handwriting" panose="03010101010101010101" pitchFamily="66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8580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Handwriting" panose="03010101010101010101" pitchFamily="66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4684" y="112528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00288" y="297999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75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814189" y="176386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771720" y="62953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545168" y="62929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9" name="Oval 238"/>
          <p:cNvSpPr/>
          <p:nvPr/>
        </p:nvSpPr>
        <p:spPr>
          <a:xfrm>
            <a:off x="2635486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32045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34058" y="4440814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436163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561727" y="1795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263498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48" name="Oval 247"/>
          <p:cNvSpPr/>
          <p:nvPr/>
        </p:nvSpPr>
        <p:spPr>
          <a:xfrm>
            <a:off x="294995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2947504" y="17950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50" name="Straight Connector 249"/>
          <p:cNvCxnSpPr/>
          <p:nvPr/>
        </p:nvCxnSpPr>
        <p:spPr>
          <a:xfrm flipV="1">
            <a:off x="4695069" y="433428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6691093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3" name="Oval 252"/>
          <p:cNvSpPr/>
          <p:nvPr/>
        </p:nvSpPr>
        <p:spPr>
          <a:xfrm>
            <a:off x="737701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055713" y="1818946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254"/>
          <p:cNvSpPr txBox="1"/>
          <p:nvPr/>
        </p:nvSpPr>
        <p:spPr>
          <a:xfrm>
            <a:off x="7008211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8" name="Oval 257"/>
          <p:cNvSpPr/>
          <p:nvPr/>
        </p:nvSpPr>
        <p:spPr>
          <a:xfrm>
            <a:off x="4664097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656866" y="4410705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320062" y="1787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4678321" y="4749380"/>
            <a:ext cx="173073" cy="130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562" y="2848755"/>
            <a:ext cx="352141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loss of rally point 25.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1984139" y="2364433"/>
            <a:ext cx="55433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 rot="5400000">
            <a:off x="4184070" y="3982898"/>
            <a:ext cx="739892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TextBox 261"/>
          <p:cNvSpPr txBox="1"/>
          <p:nvPr/>
        </p:nvSpPr>
        <p:spPr>
          <a:xfrm>
            <a:off x="981740" y="580796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298943" y="580271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1454670" y="5813897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24-24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7686667" y="1827150"/>
            <a:ext cx="326255" cy="2710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7654329" y="17995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7" name="Oval 266"/>
          <p:cNvSpPr/>
          <p:nvPr/>
        </p:nvSpPr>
        <p:spPr>
          <a:xfrm>
            <a:off x="8020321" y="1827265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/>
        </p:nvSpPr>
        <p:spPr>
          <a:xfrm>
            <a:off x="8020321" y="177801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69" name="Straight Connector 268"/>
          <p:cNvCxnSpPr/>
          <p:nvPr/>
        </p:nvCxnSpPr>
        <p:spPr>
          <a:xfrm flipV="1">
            <a:off x="4481948" y="4766323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2061601" y="20756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2" name="Straight Connector 251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6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6" grpId="0" animBg="1"/>
      <p:bldP spid="90" grpId="0" animBg="1"/>
      <p:bldP spid="27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8579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Handwriting" panose="03010101010101010101" pitchFamily="66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8580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Handwriting" panose="03010101010101010101" pitchFamily="66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4684" y="112528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00288" y="297999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75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814189" y="176386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771720" y="62953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545168" y="62929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9" name="Oval 238"/>
          <p:cNvSpPr/>
          <p:nvPr/>
        </p:nvSpPr>
        <p:spPr>
          <a:xfrm>
            <a:off x="2635486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32045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34058" y="4440814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436163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561727" y="1795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263498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48" name="Oval 247"/>
          <p:cNvSpPr/>
          <p:nvPr/>
        </p:nvSpPr>
        <p:spPr>
          <a:xfrm>
            <a:off x="294995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2947504" y="17950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50" name="Straight Connector 249"/>
          <p:cNvCxnSpPr/>
          <p:nvPr/>
        </p:nvCxnSpPr>
        <p:spPr>
          <a:xfrm flipV="1">
            <a:off x="4695069" y="433428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6691093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3" name="Oval 252"/>
          <p:cNvSpPr/>
          <p:nvPr/>
        </p:nvSpPr>
        <p:spPr>
          <a:xfrm>
            <a:off x="737701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055713" y="1818946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254"/>
          <p:cNvSpPr txBox="1"/>
          <p:nvPr/>
        </p:nvSpPr>
        <p:spPr>
          <a:xfrm>
            <a:off x="7008211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8" name="Oval 257"/>
          <p:cNvSpPr/>
          <p:nvPr/>
        </p:nvSpPr>
        <p:spPr>
          <a:xfrm>
            <a:off x="4664097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656866" y="4410705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320062" y="1787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4678321" y="4749380"/>
            <a:ext cx="173073" cy="130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562" y="2848755"/>
            <a:ext cx="352141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East 13 serve is loss of rally.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2275094" y="2390885"/>
            <a:ext cx="55433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TextBox 261"/>
          <p:cNvSpPr txBox="1"/>
          <p:nvPr/>
        </p:nvSpPr>
        <p:spPr>
          <a:xfrm>
            <a:off x="981740" y="580796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298943" y="580271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1454670" y="5813897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24-24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7686667" y="1827150"/>
            <a:ext cx="326255" cy="2710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7654329" y="17995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7" name="Oval 266"/>
          <p:cNvSpPr/>
          <p:nvPr/>
        </p:nvSpPr>
        <p:spPr>
          <a:xfrm>
            <a:off x="8020321" y="1827265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/>
        </p:nvSpPr>
        <p:spPr>
          <a:xfrm>
            <a:off x="8020321" y="177801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69" name="Straight Connector 268"/>
          <p:cNvCxnSpPr/>
          <p:nvPr/>
        </p:nvCxnSpPr>
        <p:spPr>
          <a:xfrm flipV="1">
            <a:off x="4481948" y="4766323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2061601" y="20756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1" name="Oval 270"/>
          <p:cNvSpPr/>
          <p:nvPr/>
        </p:nvSpPr>
        <p:spPr>
          <a:xfrm>
            <a:off x="2423789" y="20948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TextBox 271"/>
          <p:cNvSpPr txBox="1"/>
          <p:nvPr/>
        </p:nvSpPr>
        <p:spPr>
          <a:xfrm>
            <a:off x="2416080" y="20641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2" name="Straight Connector 251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6" grpId="0" animBg="1"/>
      <p:bldP spid="271" grpId="0" animBg="1"/>
      <p:bldP spid="27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8579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ucida Handwriting" panose="03010101010101010101" pitchFamily="66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1083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60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6950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37949" y="4974405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75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814189" y="176386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771720" y="62953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545168" y="62929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9" name="Oval 238"/>
          <p:cNvSpPr/>
          <p:nvPr/>
        </p:nvSpPr>
        <p:spPr>
          <a:xfrm>
            <a:off x="2635486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32045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34058" y="4440814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436163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561727" y="1795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263498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48" name="Oval 247"/>
          <p:cNvSpPr/>
          <p:nvPr/>
        </p:nvSpPr>
        <p:spPr>
          <a:xfrm>
            <a:off x="294995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2947504" y="17950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50" name="Straight Connector 249"/>
          <p:cNvCxnSpPr/>
          <p:nvPr/>
        </p:nvCxnSpPr>
        <p:spPr>
          <a:xfrm flipV="1">
            <a:off x="4695069" y="433428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6691093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2" name="Oval 251"/>
          <p:cNvSpPr/>
          <p:nvPr/>
        </p:nvSpPr>
        <p:spPr>
          <a:xfrm>
            <a:off x="5838309" y="2355771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737701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055713" y="1818946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254"/>
          <p:cNvSpPr txBox="1"/>
          <p:nvPr/>
        </p:nvSpPr>
        <p:spPr>
          <a:xfrm>
            <a:off x="7008211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5799403" y="23371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57" name="Oval 256"/>
          <p:cNvSpPr/>
          <p:nvPr/>
        </p:nvSpPr>
        <p:spPr>
          <a:xfrm>
            <a:off x="4658300" y="5028679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4664097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656866" y="4410705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320062" y="1787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4678321" y="4749380"/>
            <a:ext cx="173073" cy="130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2670" y="3192060"/>
            <a:ext cx="447323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West 6 serves point 27, end of set.</a:t>
            </a:r>
          </a:p>
        </p:txBody>
      </p:sp>
      <p:sp>
        <p:nvSpPr>
          <p:cNvPr id="86" name="Right Arrow 85"/>
          <p:cNvSpPr/>
          <p:nvPr/>
        </p:nvSpPr>
        <p:spPr>
          <a:xfrm rot="16200000">
            <a:off x="5726792" y="2614410"/>
            <a:ext cx="55433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TextBox 261"/>
          <p:cNvSpPr txBox="1"/>
          <p:nvPr/>
        </p:nvSpPr>
        <p:spPr>
          <a:xfrm>
            <a:off x="981740" y="580796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298943" y="580271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1454670" y="5813897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24-24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7686667" y="1827150"/>
            <a:ext cx="326255" cy="2710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7654329" y="17995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7" name="Oval 266"/>
          <p:cNvSpPr/>
          <p:nvPr/>
        </p:nvSpPr>
        <p:spPr>
          <a:xfrm>
            <a:off x="8020321" y="1827265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/>
        </p:nvSpPr>
        <p:spPr>
          <a:xfrm>
            <a:off x="8020321" y="177801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69" name="Straight Connector 268"/>
          <p:cNvCxnSpPr/>
          <p:nvPr/>
        </p:nvCxnSpPr>
        <p:spPr>
          <a:xfrm flipV="1">
            <a:off x="4481948" y="4766323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2061601" y="20756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1" name="Oval 270"/>
          <p:cNvSpPr/>
          <p:nvPr/>
        </p:nvSpPr>
        <p:spPr>
          <a:xfrm>
            <a:off x="2423789" y="20948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TextBox 271"/>
          <p:cNvSpPr txBox="1"/>
          <p:nvPr/>
        </p:nvSpPr>
        <p:spPr>
          <a:xfrm>
            <a:off x="2416080" y="20641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73" name="Straight Connector 272"/>
          <p:cNvCxnSpPr/>
          <p:nvPr/>
        </p:nvCxnSpPr>
        <p:spPr>
          <a:xfrm flipV="1">
            <a:off x="4707662" y="4946580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8298205" y="20641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0" name="Right Arrow 89"/>
          <p:cNvSpPr/>
          <p:nvPr/>
        </p:nvSpPr>
        <p:spPr>
          <a:xfrm rot="5400000">
            <a:off x="4439052" y="4327404"/>
            <a:ext cx="672282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83217" y="1117534"/>
            <a:ext cx="441659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Loss of rally point 26</a:t>
            </a:r>
          </a:p>
        </p:txBody>
      </p:sp>
      <p:sp>
        <p:nvSpPr>
          <p:cNvPr id="188" name="Right Arrow 187"/>
          <p:cNvSpPr/>
          <p:nvPr/>
        </p:nvSpPr>
        <p:spPr>
          <a:xfrm rot="5400000">
            <a:off x="8258281" y="1605727"/>
            <a:ext cx="495159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61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256" grpId="0"/>
      <p:bldP spid="257" grpId="0" animBg="1"/>
      <p:bldP spid="10" grpId="0" animBg="1"/>
      <p:bldP spid="86" grpId="0" animBg="1"/>
      <p:bldP spid="274" grpId="0"/>
      <p:bldP spid="90" grpId="0" animBg="1"/>
      <p:bldP spid="9" grpId="0" animBg="1"/>
      <p:bldP spid="18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47285" y="6121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8858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2528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32447" y="4975927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084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75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814189" y="176386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771720" y="62953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545168" y="62929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9" name="Oval 238"/>
          <p:cNvSpPr/>
          <p:nvPr/>
        </p:nvSpPr>
        <p:spPr>
          <a:xfrm>
            <a:off x="2635486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32045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34058" y="4440814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436163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561727" y="1795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263498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48" name="Oval 247"/>
          <p:cNvSpPr/>
          <p:nvPr/>
        </p:nvSpPr>
        <p:spPr>
          <a:xfrm>
            <a:off x="294995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2947504" y="17950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50" name="Straight Connector 249"/>
          <p:cNvCxnSpPr/>
          <p:nvPr/>
        </p:nvCxnSpPr>
        <p:spPr>
          <a:xfrm flipV="1">
            <a:off x="4695069" y="433428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6691093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2" name="Oval 251"/>
          <p:cNvSpPr/>
          <p:nvPr/>
        </p:nvSpPr>
        <p:spPr>
          <a:xfrm>
            <a:off x="5838309" y="2355771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737701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055713" y="1818946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254"/>
          <p:cNvSpPr txBox="1"/>
          <p:nvPr/>
        </p:nvSpPr>
        <p:spPr>
          <a:xfrm>
            <a:off x="7008211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5799403" y="23371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57" name="Oval 256"/>
          <p:cNvSpPr/>
          <p:nvPr/>
        </p:nvSpPr>
        <p:spPr>
          <a:xfrm>
            <a:off x="4658300" y="5028679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4664097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656866" y="4410705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320062" y="1787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4678321" y="4749380"/>
            <a:ext cx="173073" cy="130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981740" y="580796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298943" y="580271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1454670" y="5813897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24-24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7686667" y="1827150"/>
            <a:ext cx="326255" cy="2710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7654329" y="17995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7" name="Oval 266"/>
          <p:cNvSpPr/>
          <p:nvPr/>
        </p:nvSpPr>
        <p:spPr>
          <a:xfrm>
            <a:off x="8020321" y="1827265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/>
        </p:nvSpPr>
        <p:spPr>
          <a:xfrm>
            <a:off x="8020321" y="177801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69" name="Straight Connector 268"/>
          <p:cNvCxnSpPr/>
          <p:nvPr/>
        </p:nvCxnSpPr>
        <p:spPr>
          <a:xfrm flipV="1">
            <a:off x="4481948" y="4766323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2061601" y="20756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1" name="Oval 270"/>
          <p:cNvSpPr/>
          <p:nvPr/>
        </p:nvSpPr>
        <p:spPr>
          <a:xfrm>
            <a:off x="2423789" y="20948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TextBox 271"/>
          <p:cNvSpPr txBox="1"/>
          <p:nvPr/>
        </p:nvSpPr>
        <p:spPr>
          <a:xfrm>
            <a:off x="2416080" y="20641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73" name="Straight Connector 272"/>
          <p:cNvCxnSpPr/>
          <p:nvPr/>
        </p:nvCxnSpPr>
        <p:spPr>
          <a:xfrm flipV="1">
            <a:off x="4707662" y="4946580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8298205" y="20641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96673" y="2026690"/>
            <a:ext cx="675144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Note: End of set information is completed in Black or Blue pen.</a:t>
            </a:r>
          </a:p>
        </p:txBody>
      </p:sp>
    </p:spTree>
    <p:extLst>
      <p:ext uri="{BB962C8B-B14F-4D97-AF65-F5344CB8AC3E}">
        <p14:creationId xmlns:p14="http://schemas.microsoft.com/office/powerpoint/2010/main" val="19537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857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8580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297997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04394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5106" y="4985264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75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814189" y="176386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771720" y="62953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545168" y="62929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9" name="Oval 238"/>
          <p:cNvSpPr/>
          <p:nvPr/>
        </p:nvSpPr>
        <p:spPr>
          <a:xfrm>
            <a:off x="2635486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32045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34058" y="4440814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436163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561727" y="1795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263498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48" name="Oval 247"/>
          <p:cNvSpPr/>
          <p:nvPr/>
        </p:nvSpPr>
        <p:spPr>
          <a:xfrm>
            <a:off x="294995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2947504" y="17950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50" name="Straight Connector 249"/>
          <p:cNvCxnSpPr/>
          <p:nvPr/>
        </p:nvCxnSpPr>
        <p:spPr>
          <a:xfrm flipV="1">
            <a:off x="4695069" y="433428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6691093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2" name="Oval 251"/>
          <p:cNvSpPr/>
          <p:nvPr/>
        </p:nvSpPr>
        <p:spPr>
          <a:xfrm>
            <a:off x="5838309" y="2355771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737701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055713" y="1818946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254"/>
          <p:cNvSpPr txBox="1"/>
          <p:nvPr/>
        </p:nvSpPr>
        <p:spPr>
          <a:xfrm>
            <a:off x="7008211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5799403" y="23371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57" name="Oval 256"/>
          <p:cNvSpPr/>
          <p:nvPr/>
        </p:nvSpPr>
        <p:spPr>
          <a:xfrm>
            <a:off x="4658300" y="5028679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4664097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656866" y="4410705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320062" y="1787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4678321" y="4749380"/>
            <a:ext cx="173073" cy="130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981740" y="580796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298943" y="580271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1454670" y="5813897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24-24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7686667" y="1827150"/>
            <a:ext cx="326255" cy="2710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7654329" y="17995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7" name="Oval 266"/>
          <p:cNvSpPr/>
          <p:nvPr/>
        </p:nvSpPr>
        <p:spPr>
          <a:xfrm>
            <a:off x="8020321" y="1827265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/>
        </p:nvSpPr>
        <p:spPr>
          <a:xfrm>
            <a:off x="8020321" y="177801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69" name="Straight Connector 268"/>
          <p:cNvCxnSpPr/>
          <p:nvPr/>
        </p:nvCxnSpPr>
        <p:spPr>
          <a:xfrm flipV="1">
            <a:off x="4481948" y="4766323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2061601" y="20756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1" name="Oval 270"/>
          <p:cNvSpPr/>
          <p:nvPr/>
        </p:nvSpPr>
        <p:spPr>
          <a:xfrm>
            <a:off x="2423789" y="20948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TextBox 271"/>
          <p:cNvSpPr txBox="1"/>
          <p:nvPr/>
        </p:nvSpPr>
        <p:spPr>
          <a:xfrm>
            <a:off x="2416080" y="20641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73" name="Straight Connector 272"/>
          <p:cNvCxnSpPr/>
          <p:nvPr/>
        </p:nvCxnSpPr>
        <p:spPr>
          <a:xfrm flipV="1">
            <a:off x="4707662" y="4946580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8298205" y="20641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7965856" y="48902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3:37 PM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6032339" y="6344862"/>
            <a:ext cx="13067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6059324" y="6528000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East High School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8149728" y="646797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25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8153774" y="632025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27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5819522" y="1604892"/>
            <a:ext cx="234281" cy="237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20626" y="2198466"/>
            <a:ext cx="786334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Record the time set was completed.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Note winning and loosing team score.</a:t>
            </a:r>
          </a:p>
        </p:txBody>
      </p:sp>
      <p:sp>
        <p:nvSpPr>
          <p:cNvPr id="45" name="Right Arrow 44"/>
          <p:cNvSpPr/>
          <p:nvPr/>
        </p:nvSpPr>
        <p:spPr>
          <a:xfrm rot="16200000">
            <a:off x="7515341" y="1204853"/>
            <a:ext cx="1580496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ight Arrow 187"/>
          <p:cNvSpPr/>
          <p:nvPr/>
        </p:nvSpPr>
        <p:spPr>
          <a:xfrm rot="5400000">
            <a:off x="5954214" y="4561801"/>
            <a:ext cx="3055825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  <p:bldP spid="277" grpId="0"/>
      <p:bldP spid="278" grpId="0"/>
      <p:bldP spid="279" grpId="0"/>
      <p:bldP spid="10" grpId="0" animBg="1"/>
      <p:bldP spid="45" grpId="0" animBg="1"/>
      <p:bldP spid="18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857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8580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857" y="319592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8696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79012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75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814189" y="176386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771720" y="62953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545168" y="62929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9" name="Oval 238"/>
          <p:cNvSpPr/>
          <p:nvPr/>
        </p:nvSpPr>
        <p:spPr>
          <a:xfrm>
            <a:off x="2635486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32045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34058" y="4440814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436163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561727" y="1795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263498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48" name="Oval 247"/>
          <p:cNvSpPr/>
          <p:nvPr/>
        </p:nvSpPr>
        <p:spPr>
          <a:xfrm>
            <a:off x="294995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2947504" y="17950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50" name="Straight Connector 249"/>
          <p:cNvCxnSpPr/>
          <p:nvPr/>
        </p:nvCxnSpPr>
        <p:spPr>
          <a:xfrm flipV="1">
            <a:off x="4695069" y="433428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6691093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2" name="Oval 251"/>
          <p:cNvSpPr/>
          <p:nvPr/>
        </p:nvSpPr>
        <p:spPr>
          <a:xfrm>
            <a:off x="5838309" y="2355771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737701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055713" y="1818946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254"/>
          <p:cNvSpPr txBox="1"/>
          <p:nvPr/>
        </p:nvSpPr>
        <p:spPr>
          <a:xfrm>
            <a:off x="7008211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5799403" y="23371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57" name="Oval 256"/>
          <p:cNvSpPr/>
          <p:nvPr/>
        </p:nvSpPr>
        <p:spPr>
          <a:xfrm>
            <a:off x="4658300" y="5028679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4664097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656866" y="4410705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320062" y="1787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4678321" y="4749380"/>
            <a:ext cx="173073" cy="130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981740" y="580796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298943" y="580271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1454670" y="5813897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24-24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7686667" y="1827150"/>
            <a:ext cx="326255" cy="2710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7654329" y="17995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7" name="Oval 266"/>
          <p:cNvSpPr/>
          <p:nvPr/>
        </p:nvSpPr>
        <p:spPr>
          <a:xfrm>
            <a:off x="8020321" y="1827265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/>
        </p:nvSpPr>
        <p:spPr>
          <a:xfrm>
            <a:off x="8020321" y="177801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69" name="Straight Connector 268"/>
          <p:cNvCxnSpPr/>
          <p:nvPr/>
        </p:nvCxnSpPr>
        <p:spPr>
          <a:xfrm flipV="1">
            <a:off x="4481948" y="4766323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2061601" y="20756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1" name="Oval 270"/>
          <p:cNvSpPr/>
          <p:nvPr/>
        </p:nvSpPr>
        <p:spPr>
          <a:xfrm>
            <a:off x="2423789" y="20948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TextBox 271"/>
          <p:cNvSpPr txBox="1"/>
          <p:nvPr/>
        </p:nvSpPr>
        <p:spPr>
          <a:xfrm>
            <a:off x="2416080" y="20641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73" name="Straight Connector 272"/>
          <p:cNvCxnSpPr/>
          <p:nvPr/>
        </p:nvCxnSpPr>
        <p:spPr>
          <a:xfrm flipV="1">
            <a:off x="4707662" y="4946580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8298205" y="20641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7965856" y="48902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3:37 PM</a:t>
            </a:r>
          </a:p>
        </p:txBody>
      </p:sp>
      <p:sp>
        <p:nvSpPr>
          <p:cNvPr id="45" name="Right Arrow 44"/>
          <p:cNvSpPr/>
          <p:nvPr/>
        </p:nvSpPr>
        <p:spPr>
          <a:xfrm rot="5400000">
            <a:off x="6880346" y="3371883"/>
            <a:ext cx="1784214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/>
          <p:cNvSpPr txBox="1"/>
          <p:nvPr/>
        </p:nvSpPr>
        <p:spPr>
          <a:xfrm>
            <a:off x="6032339" y="6344862"/>
            <a:ext cx="13067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6059324" y="6528000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East High School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8149728" y="646797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25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8153774" y="632025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27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6606084" y="4519884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French Script MT" panose="03020402040607040605" pitchFamily="66" charset="0"/>
              </a:rPr>
              <a:t>“Your Name”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5050579" y="2976089"/>
            <a:ext cx="4102399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Ask R2 to review the score sheet and initial or sign.</a:t>
            </a:r>
          </a:p>
        </p:txBody>
      </p:sp>
      <p:sp>
        <p:nvSpPr>
          <p:cNvPr id="282" name="TextBox 281"/>
          <p:cNvSpPr txBox="1"/>
          <p:nvPr/>
        </p:nvSpPr>
        <p:spPr>
          <a:xfrm rot="20608716">
            <a:off x="7249530" y="5185289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French Script MT" panose="03020402040607040605" pitchFamily="66" charset="0"/>
              </a:rPr>
              <a:t>JS</a:t>
            </a:r>
          </a:p>
        </p:txBody>
      </p:sp>
      <p:sp>
        <p:nvSpPr>
          <p:cNvPr id="86" name="Right Arrow 85"/>
          <p:cNvSpPr/>
          <p:nvPr/>
        </p:nvSpPr>
        <p:spPr>
          <a:xfrm rot="5400000">
            <a:off x="7495581" y="4722258"/>
            <a:ext cx="738828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5805209" y="1570692"/>
            <a:ext cx="267314" cy="259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73812" y="2244118"/>
            <a:ext cx="506968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Scorer sign your name.</a:t>
            </a:r>
          </a:p>
        </p:txBody>
      </p:sp>
    </p:spTree>
    <p:extLst>
      <p:ext uri="{BB962C8B-B14F-4D97-AF65-F5344CB8AC3E}">
        <p14:creationId xmlns:p14="http://schemas.microsoft.com/office/powerpoint/2010/main" val="106203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281" grpId="0" animBg="1"/>
      <p:bldP spid="86" grpId="0" animBg="1"/>
      <p:bldP spid="28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28800" y="169334"/>
            <a:ext cx="5846445" cy="754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1154668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   Autumn Binder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7469" y="1435669"/>
            <a:ext cx="18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      Betty Crosby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400" y="1655803"/>
            <a:ext cx="223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      Christina Devour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8400" y="2133600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       Ellen Flynn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4052" y="2362200"/>
            <a:ext cx="250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       Florence Goodwin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0076" y="2895600"/>
            <a:ext cx="213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       Hana Isenberg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9945" y="2631532"/>
            <a:ext cx="220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       Grace Hogarth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7469" y="1873407"/>
            <a:ext cx="19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      Debbie Edger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0076" y="312420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       Iris Johnson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3682" y="3365817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       Jane Kingston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3631" y="3657600"/>
            <a:ext cx="179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      Kelli Larson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1777" y="3886200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       Laurie Morrison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3560" y="8382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3560" y="969005"/>
            <a:ext cx="333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4287" y="109981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694" y="1239922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54287" y="1370727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1694" y="1514181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77735" y="8382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1877705"/>
            <a:ext cx="7545655" cy="286232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Ten (10) minutes before the end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the timed warmup (2:50 PM)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each team coach will turn in a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roster with the names and numbers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each player on the team</a:t>
            </a:r>
            <a:r>
              <a:rPr lang="en-US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3125" y="2025135"/>
            <a:ext cx="7725576" cy="34163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 (2) minutes before the end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the timed warmup (2:58 PM)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each team coach will turn in a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Lineup of the starting players for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first set. A small “c” will designate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playing captain for the first 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15" grpId="0" animBg="1"/>
      <p:bldP spid="15" grpId="1" animBg="1"/>
      <p:bldP spid="2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3600" y="6857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8580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8420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14415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75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814189" y="176386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771720" y="62953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545168" y="62929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9" name="Oval 238"/>
          <p:cNvSpPr/>
          <p:nvPr/>
        </p:nvSpPr>
        <p:spPr>
          <a:xfrm>
            <a:off x="2635486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32045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34058" y="4440814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436163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561727" y="1795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263498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48" name="Oval 247"/>
          <p:cNvSpPr/>
          <p:nvPr/>
        </p:nvSpPr>
        <p:spPr>
          <a:xfrm>
            <a:off x="294995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2947504" y="17950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50" name="Straight Connector 249"/>
          <p:cNvCxnSpPr/>
          <p:nvPr/>
        </p:nvCxnSpPr>
        <p:spPr>
          <a:xfrm flipV="1">
            <a:off x="4695069" y="433428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6691093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2" name="Oval 251"/>
          <p:cNvSpPr/>
          <p:nvPr/>
        </p:nvSpPr>
        <p:spPr>
          <a:xfrm>
            <a:off x="5838309" y="2355771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737701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055713" y="1818946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254"/>
          <p:cNvSpPr txBox="1"/>
          <p:nvPr/>
        </p:nvSpPr>
        <p:spPr>
          <a:xfrm>
            <a:off x="7008211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5799403" y="23371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57" name="Oval 256"/>
          <p:cNvSpPr/>
          <p:nvPr/>
        </p:nvSpPr>
        <p:spPr>
          <a:xfrm>
            <a:off x="4658300" y="5028679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4664097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656866" y="4410705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320062" y="1787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4678321" y="4749380"/>
            <a:ext cx="173073" cy="130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981740" y="580796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298943" y="580271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1454670" y="5813897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24-24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7686667" y="1827150"/>
            <a:ext cx="326255" cy="2710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7654329" y="17995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7" name="Oval 266"/>
          <p:cNvSpPr/>
          <p:nvPr/>
        </p:nvSpPr>
        <p:spPr>
          <a:xfrm>
            <a:off x="8020321" y="1827265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/>
        </p:nvSpPr>
        <p:spPr>
          <a:xfrm>
            <a:off x="8020321" y="177801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69" name="Straight Connector 268"/>
          <p:cNvCxnSpPr/>
          <p:nvPr/>
        </p:nvCxnSpPr>
        <p:spPr>
          <a:xfrm flipV="1">
            <a:off x="4481948" y="4766323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2061601" y="20756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1" name="Oval 270"/>
          <p:cNvSpPr/>
          <p:nvPr/>
        </p:nvSpPr>
        <p:spPr>
          <a:xfrm>
            <a:off x="2423789" y="20948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TextBox 271"/>
          <p:cNvSpPr txBox="1"/>
          <p:nvPr/>
        </p:nvSpPr>
        <p:spPr>
          <a:xfrm>
            <a:off x="2416080" y="20641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73" name="Straight Connector 272"/>
          <p:cNvCxnSpPr/>
          <p:nvPr/>
        </p:nvCxnSpPr>
        <p:spPr>
          <a:xfrm flipV="1">
            <a:off x="4707662" y="4946580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8298205" y="20641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7965856" y="48902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3:37 PM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6032339" y="6344862"/>
            <a:ext cx="13067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6059324" y="6528000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East High School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8149728" y="646797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25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8153774" y="632025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27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6606084" y="4519884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French Script MT" panose="03020402040607040605" pitchFamily="66" charset="0"/>
              </a:rPr>
              <a:t>“Your Name”</a:t>
            </a:r>
          </a:p>
        </p:txBody>
      </p:sp>
      <p:sp>
        <p:nvSpPr>
          <p:cNvPr id="282" name="TextBox 281"/>
          <p:cNvSpPr txBox="1"/>
          <p:nvPr/>
        </p:nvSpPr>
        <p:spPr>
          <a:xfrm rot="20608716">
            <a:off x="7249530" y="5185289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French Script MT" panose="03020402040607040605" pitchFamily="66" charset="0"/>
              </a:rPr>
              <a:t>JS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812829" y="1563841"/>
            <a:ext cx="269888" cy="279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4" name="Straight Connector 283"/>
          <p:cNvCxnSpPr/>
          <p:nvPr/>
        </p:nvCxnSpPr>
        <p:spPr>
          <a:xfrm flipV="1">
            <a:off x="4493021" y="228600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V="1">
            <a:off x="4705953" y="230618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3124" y="2300546"/>
            <a:ext cx="7368192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Good job…</a:t>
            </a:r>
          </a:p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Now get ready for set 2!</a:t>
            </a:r>
          </a:p>
        </p:txBody>
      </p:sp>
    </p:spTree>
    <p:extLst>
      <p:ext uri="{BB962C8B-B14F-4D97-AF65-F5344CB8AC3E}">
        <p14:creationId xmlns:p14="http://schemas.microsoft.com/office/powerpoint/2010/main" val="208471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0154" y="-1375010"/>
            <a:ext cx="6781799" cy="9363257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 flipV="1">
            <a:off x="6467447" y="426130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43640" y="6121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5258" y="61214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4684" y="11252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00288" y="297999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31405" y="4985264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9750" y="4814822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0" name="Oval 39"/>
          <p:cNvSpPr/>
          <p:nvPr/>
        </p:nvSpPr>
        <p:spPr>
          <a:xfrm>
            <a:off x="1828800" y="10135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1336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23789" y="10063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33600" y="967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42562" y="978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9947" y="961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29280" y="9775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2" name="Oval 51"/>
          <p:cNvSpPr/>
          <p:nvPr/>
        </p:nvSpPr>
        <p:spPr>
          <a:xfrm>
            <a:off x="4440541" y="100632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36167" y="1163315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36166" y="13131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53803" y="9709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60197" y="366314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1" name="Oval 60"/>
          <p:cNvSpPr/>
          <p:nvPr/>
        </p:nvSpPr>
        <p:spPr>
          <a:xfrm>
            <a:off x="3118336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62647" y="369575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53803" y="10126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781031" y="9835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2988" y="105842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93022" y="1522793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4000" y="1514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2090954" y="155909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70826" y="155272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765108" y="15285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81015" y="15327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2" name="Oval 71"/>
          <p:cNvSpPr/>
          <p:nvPr/>
        </p:nvSpPr>
        <p:spPr>
          <a:xfrm>
            <a:off x="4442669" y="17848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42670" y="163246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34934" y="1474166"/>
            <a:ext cx="82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5050579" y="119428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4609" y="1058419"/>
            <a:ext cx="28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3445379" y="1562133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443677" y="1527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21450" y="15323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84" name="Oval 83"/>
          <p:cNvSpPr/>
          <p:nvPr/>
        </p:nvSpPr>
        <p:spPr>
          <a:xfrm>
            <a:off x="4442670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36167" y="208444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53803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773597" y="152853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5831" y="1558103"/>
            <a:ext cx="312906" cy="276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781031" y="153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06525" y="1509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93010" y="1518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53803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4" name="Oval 93"/>
          <p:cNvSpPr/>
          <p:nvPr/>
        </p:nvSpPr>
        <p:spPr>
          <a:xfrm>
            <a:off x="6703411" y="154450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386293" y="154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7008211" y="149201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658623" y="1619050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8" name="Oval 97"/>
          <p:cNvSpPr/>
          <p:nvPr/>
        </p:nvSpPr>
        <p:spPr>
          <a:xfrm>
            <a:off x="4665609" y="148952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9" name="Oval 98"/>
          <p:cNvSpPr/>
          <p:nvPr/>
        </p:nvSpPr>
        <p:spPr>
          <a:xfrm>
            <a:off x="4662890" y="132070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374028" y="62929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77607" y="62822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82750" y="148197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1/13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12925" y="221703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47297" y="21041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1985401" y="4285619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096000" y="18304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4474" y="1820184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83345" y="1553986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911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13874" y="178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6459" y="1513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3" name="Oval 112"/>
          <p:cNvSpPr/>
          <p:nvPr/>
        </p:nvSpPr>
        <p:spPr>
          <a:xfrm>
            <a:off x="4666133" y="207995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656868" y="1934134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651479" y="177482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292304" y="5125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542239" y="51253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4896" y="512376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9221" y="52990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290974" y="5299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42239" y="529080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8-8</a:t>
            </a:r>
          </a:p>
        </p:txBody>
      </p:sp>
      <p:sp>
        <p:nvSpPr>
          <p:cNvPr id="123" name="Oval 122"/>
          <p:cNvSpPr/>
          <p:nvPr/>
        </p:nvSpPr>
        <p:spPr>
          <a:xfrm>
            <a:off x="6418444" y="183023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1531475" y="2081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04636" y="17948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6" name="Oval 125"/>
          <p:cNvSpPr/>
          <p:nvPr/>
        </p:nvSpPr>
        <p:spPr>
          <a:xfrm>
            <a:off x="4440540" y="223833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1756801" y="207995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1768376" y="20449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29" name="Oval 128"/>
          <p:cNvSpPr/>
          <p:nvPr/>
        </p:nvSpPr>
        <p:spPr>
          <a:xfrm>
            <a:off x="4679906" y="224411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808853" y="2084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31" name="Isosceles Triangle 130"/>
          <p:cNvSpPr/>
          <p:nvPr/>
        </p:nvSpPr>
        <p:spPr>
          <a:xfrm>
            <a:off x="4860633" y="214133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478491" y="2638564"/>
            <a:ext cx="205073" cy="39155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/>
          <p:cNvSpPr/>
          <p:nvPr/>
        </p:nvSpPr>
        <p:spPr>
          <a:xfrm>
            <a:off x="6072523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032447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7" name="Isosceles Triangle 136"/>
          <p:cNvSpPr/>
          <p:nvPr/>
        </p:nvSpPr>
        <p:spPr>
          <a:xfrm>
            <a:off x="4684088" y="2523752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/>
          <p:cNvSpPr/>
          <p:nvPr/>
        </p:nvSpPr>
        <p:spPr>
          <a:xfrm>
            <a:off x="4669791" y="2378495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6443519" y="207995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406489" y="20734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0109" y="2102950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6773884" y="2075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45673" y="54759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298943" y="54645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80123" y="547574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3050" y="2715930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7101045" y="204703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T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60869" y="64515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329932" y="645157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148" name="Isosceles Triangle 147"/>
          <p:cNvSpPr/>
          <p:nvPr/>
        </p:nvSpPr>
        <p:spPr>
          <a:xfrm>
            <a:off x="7567027" y="2073416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7529414" y="21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0" name="Isosceles Triangle 149"/>
          <p:cNvSpPr/>
          <p:nvPr/>
        </p:nvSpPr>
        <p:spPr>
          <a:xfrm>
            <a:off x="7954726" y="207001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4681326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7971615" y="20734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4481463" y="245078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476017" y="2588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5" name="Isosceles Triangle 154"/>
          <p:cNvSpPr/>
          <p:nvPr/>
        </p:nvSpPr>
        <p:spPr>
          <a:xfrm>
            <a:off x="2527893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>
            <a:off x="2163195" y="2603209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>
            <a:off x="1814189" y="2602551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2490280" y="26139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109189" y="2633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776576" y="26061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61" name="Isosceles Triangle 160"/>
          <p:cNvSpPr/>
          <p:nvPr/>
        </p:nvSpPr>
        <p:spPr>
          <a:xfrm>
            <a:off x="4443479" y="2829408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/>
          <p:cNvSpPr/>
          <p:nvPr/>
        </p:nvSpPr>
        <p:spPr>
          <a:xfrm>
            <a:off x="4438255" y="2677380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/>
          <p:cNvSpPr/>
          <p:nvPr/>
        </p:nvSpPr>
        <p:spPr>
          <a:xfrm>
            <a:off x="4438256" y="2530766"/>
            <a:ext cx="205073" cy="19217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>
            <a:off x="2883604" y="2606972"/>
            <a:ext cx="343479" cy="29404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917383" y="26210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67" name="Straight Connector 166"/>
          <p:cNvCxnSpPr/>
          <p:nvPr/>
        </p:nvCxnSpPr>
        <p:spPr>
          <a:xfrm flipV="1">
            <a:off x="4687050" y="3080904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465491" y="3139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9" name="Oval 168"/>
          <p:cNvSpPr/>
          <p:nvPr/>
        </p:nvSpPr>
        <p:spPr>
          <a:xfrm>
            <a:off x="6146351" y="262420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6143901" y="26000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464591" y="310365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776576" y="3075786"/>
            <a:ext cx="78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0" dirty="0">
                <a:latin typeface="Lucida Handwriting" panose="03010101010101010101" pitchFamily="66" charset="0"/>
              </a:rPr>
              <a:t>S</a:t>
            </a:r>
            <a:r>
              <a:rPr lang="en-US" spc="-150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13/1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4805" y="210277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74" name="Straight Connector 173"/>
          <p:cNvCxnSpPr/>
          <p:nvPr/>
        </p:nvCxnSpPr>
        <p:spPr>
          <a:xfrm flipV="1">
            <a:off x="913123" y="2207725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185107" y="4285618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252133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428656" y="317723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460419" y="3136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62771" y="3081438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ucida Handwriting" panose="03010101010101010101" pitchFamily="66" charset="0"/>
              </a:rPr>
              <a:t>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spc="-120" dirty="0">
                <a:latin typeface="Arial" panose="020B0604020202020204" pitchFamily="34" charset="0"/>
                <a:cs typeface="Arial" panose="020B0604020202020204" pitchFamily="34" charset="0"/>
              </a:rPr>
              <a:t>20/12</a:t>
            </a:r>
            <a:endParaRPr lang="en-US" spc="-120" dirty="0">
              <a:latin typeface="Lucida Handwriting" panose="03010101010101010101" pitchFamily="66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flipV="1">
            <a:off x="5115962" y="330499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296875" y="31707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6682467" y="4263911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40476" y="157638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185" name="Oval 184"/>
          <p:cNvSpPr/>
          <p:nvPr/>
        </p:nvSpPr>
        <p:spPr>
          <a:xfrm>
            <a:off x="3779884" y="313986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3773597" y="3114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187" name="Straight Connector 186"/>
          <p:cNvCxnSpPr/>
          <p:nvPr/>
        </p:nvCxnSpPr>
        <p:spPr>
          <a:xfrm flipV="1">
            <a:off x="4687050" y="3217037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730248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781357" y="25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91" name="Oval 190"/>
          <p:cNvSpPr/>
          <p:nvPr/>
        </p:nvSpPr>
        <p:spPr>
          <a:xfrm>
            <a:off x="6748376" y="317149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443954" y="3166388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8205" y="315735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643329" y="3620471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633863" y="3474499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4656867" y="3320758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691424" y="31487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387002" y="31380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6070512" y="3130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47748" y="564695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92304" y="56488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435405" y="565407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15-18</a:t>
            </a:r>
          </a:p>
        </p:txBody>
      </p:sp>
      <p:sp>
        <p:nvSpPr>
          <p:cNvPr id="203" name="Oval 202"/>
          <p:cNvSpPr/>
          <p:nvPr/>
        </p:nvSpPr>
        <p:spPr>
          <a:xfrm>
            <a:off x="7060883" y="3166952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35286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7058433" y="31372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6" name="Straight Connector 205"/>
          <p:cNvCxnSpPr/>
          <p:nvPr/>
        </p:nvCxnSpPr>
        <p:spPr>
          <a:xfrm flipV="1">
            <a:off x="4457083" y="3394440"/>
            <a:ext cx="152400" cy="82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1490497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208" name="Oval 207"/>
          <p:cNvSpPr/>
          <p:nvPr/>
        </p:nvSpPr>
        <p:spPr>
          <a:xfrm>
            <a:off x="2145265" y="3714120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850229" y="3709499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2374778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2078076" y="36838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793277" y="36741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13" name="Oval 212"/>
          <p:cNvSpPr/>
          <p:nvPr/>
        </p:nvSpPr>
        <p:spPr>
          <a:xfrm>
            <a:off x="4454170" y="3791756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28656" y="3649792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438255" y="3492213"/>
            <a:ext cx="209255" cy="1688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762771" y="3723239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2762771" y="367151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4674958" y="3780903"/>
            <a:ext cx="173073" cy="179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5820096" y="3723238"/>
            <a:ext cx="326255" cy="27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5773871" y="36715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4485511" y="4008035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699632" y="9786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3" name="Oval 222"/>
          <p:cNvSpPr/>
          <p:nvPr/>
        </p:nvSpPr>
        <p:spPr>
          <a:xfrm>
            <a:off x="3086829" y="10114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Box 223"/>
          <p:cNvSpPr txBox="1"/>
          <p:nvPr/>
        </p:nvSpPr>
        <p:spPr>
          <a:xfrm>
            <a:off x="3089026" y="9805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25" name="Straight Connector 224"/>
          <p:cNvCxnSpPr/>
          <p:nvPr/>
        </p:nvCxnSpPr>
        <p:spPr>
          <a:xfrm flipV="1">
            <a:off x="4698994" y="40026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6315047" y="10114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" name="Oval 226"/>
          <p:cNvSpPr/>
          <p:nvPr/>
        </p:nvSpPr>
        <p:spPr>
          <a:xfrm>
            <a:off x="6682467" y="1022172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6619847" y="9904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0" name="Oval 229"/>
          <p:cNvSpPr/>
          <p:nvPr/>
        </p:nvSpPr>
        <p:spPr>
          <a:xfrm>
            <a:off x="4663425" y="4103182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007315" y="1025877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/>
          <p:cNvSpPr txBox="1"/>
          <p:nvPr/>
        </p:nvSpPr>
        <p:spPr>
          <a:xfrm>
            <a:off x="6991514" y="10014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4466469" y="416285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074318" y="15274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6" name="Oval 235"/>
          <p:cNvSpPr/>
          <p:nvPr/>
        </p:nvSpPr>
        <p:spPr>
          <a:xfrm>
            <a:off x="155822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42670" y="4271998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490497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814189" y="176386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771720" y="629531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545168" y="62929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9" name="Oval 238"/>
          <p:cNvSpPr/>
          <p:nvPr/>
        </p:nvSpPr>
        <p:spPr>
          <a:xfrm>
            <a:off x="2635486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320450" y="1820419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34058" y="4440814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4436163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561727" y="17950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263498" y="1794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48" name="Oval 247"/>
          <p:cNvSpPr/>
          <p:nvPr/>
        </p:nvSpPr>
        <p:spPr>
          <a:xfrm>
            <a:off x="294995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/>
          <p:cNvSpPr txBox="1"/>
          <p:nvPr/>
        </p:nvSpPr>
        <p:spPr>
          <a:xfrm>
            <a:off x="2947504" y="17950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50" name="Straight Connector 249"/>
          <p:cNvCxnSpPr/>
          <p:nvPr/>
        </p:nvCxnSpPr>
        <p:spPr>
          <a:xfrm flipV="1">
            <a:off x="4695069" y="4334287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6691093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2" name="Oval 251"/>
          <p:cNvSpPr/>
          <p:nvPr/>
        </p:nvSpPr>
        <p:spPr>
          <a:xfrm>
            <a:off x="5838309" y="2355771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7377014" y="18271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7055713" y="1818946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TextBox 254"/>
          <p:cNvSpPr txBox="1"/>
          <p:nvPr/>
        </p:nvSpPr>
        <p:spPr>
          <a:xfrm>
            <a:off x="7008211" y="1801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5799403" y="23371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57" name="Oval 256"/>
          <p:cNvSpPr/>
          <p:nvPr/>
        </p:nvSpPr>
        <p:spPr>
          <a:xfrm>
            <a:off x="4658300" y="5028679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4664097" y="4579521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656866" y="4410705"/>
            <a:ext cx="209255" cy="16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320062" y="1787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4678321" y="4749380"/>
            <a:ext cx="173073" cy="130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981740" y="5807963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298943" y="580271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1454670" y="5813897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24-24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7686667" y="1827150"/>
            <a:ext cx="326255" cy="2710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7654329" y="17995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7" name="Oval 266"/>
          <p:cNvSpPr/>
          <p:nvPr/>
        </p:nvSpPr>
        <p:spPr>
          <a:xfrm>
            <a:off x="8020321" y="1827265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/>
        </p:nvSpPr>
        <p:spPr>
          <a:xfrm>
            <a:off x="8020321" y="177801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69" name="Straight Connector 268"/>
          <p:cNvCxnSpPr/>
          <p:nvPr/>
        </p:nvCxnSpPr>
        <p:spPr>
          <a:xfrm flipV="1">
            <a:off x="4481948" y="4766323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2061601" y="20756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1" name="Oval 270"/>
          <p:cNvSpPr/>
          <p:nvPr/>
        </p:nvSpPr>
        <p:spPr>
          <a:xfrm>
            <a:off x="2423789" y="2094850"/>
            <a:ext cx="304800" cy="29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TextBox 271"/>
          <p:cNvSpPr txBox="1"/>
          <p:nvPr/>
        </p:nvSpPr>
        <p:spPr>
          <a:xfrm>
            <a:off x="2416080" y="20641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73" name="Straight Connector 272"/>
          <p:cNvCxnSpPr/>
          <p:nvPr/>
        </p:nvCxnSpPr>
        <p:spPr>
          <a:xfrm flipV="1">
            <a:off x="4707662" y="4946580"/>
            <a:ext cx="152400" cy="820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8298205" y="20641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7965856" y="48902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3:37 PM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6032339" y="6344862"/>
            <a:ext cx="13067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6059324" y="6528000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East High School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8149728" y="646797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25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8153774" y="632025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27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6606084" y="4519884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French Script MT" panose="03020402040607040605" pitchFamily="66" charset="0"/>
              </a:rPr>
              <a:t>“Your Name”</a:t>
            </a:r>
          </a:p>
        </p:txBody>
      </p:sp>
      <p:sp>
        <p:nvSpPr>
          <p:cNvPr id="282" name="TextBox 281"/>
          <p:cNvSpPr txBox="1"/>
          <p:nvPr/>
        </p:nvSpPr>
        <p:spPr>
          <a:xfrm rot="20608716">
            <a:off x="7249530" y="5185289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French Script MT" panose="03020402040607040605" pitchFamily="66" charset="0"/>
              </a:rPr>
              <a:t>JS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4692795" y="1175145"/>
            <a:ext cx="182593" cy="16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5812829" y="1563841"/>
            <a:ext cx="269888" cy="279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4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-152400"/>
            <a:ext cx="9448800" cy="701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image.shutterstock.com/z/stock-vector-illustration-of-a-male-volleyball-player-in-front-of-stylized-volleyball-204416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228600"/>
            <a:ext cx="6662737" cy="71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152400"/>
            <a:ext cx="7010400" cy="6858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Your Time and Attention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799" y="387477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great season!</a:t>
            </a:r>
          </a:p>
          <a:p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</a:t>
            </a:r>
            <a:r>
              <a:rPr lang="en-US" sz="3500" b="1" dirty="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John Smyser</a:t>
            </a:r>
          </a:p>
          <a:p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San Fernando Valley Unit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688248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018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hutterstock.com/z/stock-vector-illustration-of-a-male-volleyball-player-in-front-of-stylized-volleyball-204416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228600"/>
            <a:ext cx="6662737" cy="711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152400"/>
            <a:ext cx="7010400" cy="6858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881972"/>
            <a:ext cx="7010400" cy="1470025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SCVOA services the California Interscholastic Federation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Los Angeles &amp; Southern Sections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677124"/>
            <a:ext cx="64008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SCVOA</a:t>
            </a:r>
          </a:p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California Volleyball Officials Association</a:t>
            </a:r>
          </a:p>
          <a:p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Scorer Training</a:t>
            </a:r>
          </a:p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688248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0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5529" y="-1384281"/>
            <a:ext cx="6781799" cy="93632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3600" y="6857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8580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1000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3516" y="103325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543022"/>
            <a:ext cx="5211683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First server for East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will be in the #1 position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the court, right back.</a:t>
            </a:r>
          </a:p>
        </p:txBody>
      </p:sp>
      <p:sp>
        <p:nvSpPr>
          <p:cNvPr id="7" name="Down Arrow 6"/>
          <p:cNvSpPr/>
          <p:nvPr/>
        </p:nvSpPr>
        <p:spPr>
          <a:xfrm rot="8144188">
            <a:off x="768332" y="1111838"/>
            <a:ext cx="559534" cy="63542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802379" y="1892908"/>
            <a:ext cx="5211683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First server for West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will be in the #2 position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the court, right front.</a:t>
            </a:r>
          </a:p>
        </p:txBody>
      </p:sp>
      <p:sp>
        <p:nvSpPr>
          <p:cNvPr id="41" name="Down Arrow 40"/>
          <p:cNvSpPr/>
          <p:nvPr/>
        </p:nvSpPr>
        <p:spPr>
          <a:xfrm rot="10800000">
            <a:off x="4848687" y="1318208"/>
            <a:ext cx="559534" cy="63542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26" y="4041276"/>
            <a:ext cx="9315371" cy="286232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When the scorer receive the lineups, they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will check to see that a captain and Libero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are designated.  If not the R2 will check with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coach to see who the captain is and if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they will be using a Libero.</a:t>
            </a:r>
          </a:p>
        </p:txBody>
      </p:sp>
    </p:spTree>
    <p:extLst>
      <p:ext uri="{BB962C8B-B14F-4D97-AF65-F5344CB8AC3E}">
        <p14:creationId xmlns:p14="http://schemas.microsoft.com/office/powerpoint/2010/main" val="24036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40" grpId="0" animBg="1"/>
      <p:bldP spid="41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638300" y="3519662"/>
            <a:ext cx="571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14500" y="6138793"/>
            <a:ext cx="571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38300" y="3519662"/>
            <a:ext cx="76200" cy="264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95700" y="3535293"/>
            <a:ext cx="76200" cy="264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00700" y="3535293"/>
            <a:ext cx="76200" cy="264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15200" y="3535293"/>
            <a:ext cx="76200" cy="264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86300" y="3497193"/>
            <a:ext cx="76200" cy="26416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4607" y="56104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2500" y="359586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1304" y="359586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0673" y="463332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62700" y="51949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53100" y="5564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8800" y="388009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1831" y="485023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8465" y="458646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52176" y="43062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77595" y="407357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77595" y="527226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01324" y="360513"/>
            <a:ext cx="550151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  <a:p>
            <a:r>
              <a:rPr lang="en-US" sz="2800" dirty="0"/>
              <a:t>7c</a:t>
            </a:r>
          </a:p>
          <a:p>
            <a:r>
              <a:rPr lang="en-US" sz="2800" dirty="0"/>
              <a:t>13</a:t>
            </a:r>
          </a:p>
          <a:p>
            <a:r>
              <a:rPr lang="en-US" sz="2800" dirty="0"/>
              <a:t>21</a:t>
            </a:r>
          </a:p>
          <a:p>
            <a:r>
              <a:rPr lang="en-US" sz="2800" dirty="0"/>
              <a:t>15</a:t>
            </a:r>
          </a:p>
          <a:p>
            <a:r>
              <a:rPr lang="en-US" sz="2800" dirty="0"/>
              <a:t>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05698" y="360513"/>
            <a:ext cx="1162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East</a:t>
            </a:r>
          </a:p>
          <a:p>
            <a:r>
              <a:rPr lang="en-US" sz="2800" dirty="0"/>
              <a:t>Lineup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73537" y="360513"/>
            <a:ext cx="1162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West</a:t>
            </a:r>
          </a:p>
          <a:p>
            <a:r>
              <a:rPr lang="en-US" sz="2800" dirty="0"/>
              <a:t>Lineup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27064" y="360513"/>
            <a:ext cx="702436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  <a:p>
            <a:r>
              <a:rPr lang="en-US" sz="2800" dirty="0"/>
              <a:t>10</a:t>
            </a:r>
          </a:p>
          <a:p>
            <a:r>
              <a:rPr lang="en-US" sz="2800" dirty="0"/>
              <a:t>6</a:t>
            </a:r>
          </a:p>
          <a:p>
            <a:r>
              <a:rPr lang="en-US" sz="2800" dirty="0"/>
              <a:t>8</a:t>
            </a:r>
          </a:p>
          <a:p>
            <a:r>
              <a:rPr lang="en-US" sz="2800" dirty="0"/>
              <a:t>12c</a:t>
            </a:r>
          </a:p>
          <a:p>
            <a:r>
              <a:rPr lang="en-US" sz="2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24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5529" y="-1384281"/>
            <a:ext cx="6781799" cy="93632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18046" y="6121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9847" y="633049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4684" y="297998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High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343" y="128126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 vs. East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8667" y="112528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August 13, 2016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4862" y="29799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25982" y="4960008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Handwriting" panose="03010101010101010101" pitchFamily="66" charset="0"/>
              </a:rPr>
              <a:t>“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Their Name”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16769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Mary Jane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6203" y="533393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John Smith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4346" y="4800600"/>
            <a:ext cx="104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“Your Name”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659335"/>
            <a:ext cx="228600" cy="2550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76" y="1047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713" y="156499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028" y="20993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1028" y="26553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3383" y="317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572" y="3714604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8094" y="6890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86428" y="10584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3096" y="156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70120" y="211895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68248" y="26755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6376" y="3170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63170" y="370487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38322" y="65933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2" name="Oval 41"/>
          <p:cNvSpPr/>
          <p:nvPr/>
        </p:nvSpPr>
        <p:spPr>
          <a:xfrm>
            <a:off x="7380840" y="6172200"/>
            <a:ext cx="1610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0" y="996865"/>
            <a:ext cx="304800" cy="29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8667" y="4711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3:02 PM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4288" y="499012"/>
            <a:ext cx="642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078" y="1711513"/>
            <a:ext cx="8494633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At the contact of the ball for the first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service, enter the start time of 3:02 PM. 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Then draw circle on the line in #3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individual area.</a:t>
            </a:r>
          </a:p>
        </p:txBody>
      </p:sp>
      <p:sp>
        <p:nvSpPr>
          <p:cNvPr id="10" name="Right Arrow 9"/>
          <p:cNvSpPr/>
          <p:nvPr/>
        </p:nvSpPr>
        <p:spPr>
          <a:xfrm rot="16200000">
            <a:off x="6561250" y="899290"/>
            <a:ext cx="1017008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6200000">
            <a:off x="1515997" y="1253907"/>
            <a:ext cx="505724" cy="622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18090</TotalTime>
  <Words>7086</Words>
  <Application>Microsoft Office PowerPoint</Application>
  <PresentationFormat>On-screen Show (4:3)</PresentationFormat>
  <Paragraphs>4979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French Script MT</vt:lpstr>
      <vt:lpstr>Lucida Handwriting</vt:lpstr>
      <vt:lpstr>Office Theme</vt:lpstr>
      <vt:lpstr>California Interscholastic Federation </vt:lpstr>
      <vt:lpstr>Today’s Match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Time and Attention</vt:lpstr>
      <vt:lpstr>SCVOA services the California Interscholastic Federation Los Angeles &amp; Southern Sections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Fernando Valley Volleyball</dc:title>
  <dc:creator>John</dc:creator>
  <cp:lastModifiedBy>marketing</cp:lastModifiedBy>
  <cp:revision>182</cp:revision>
  <cp:lastPrinted>2016-08-12T18:39:35Z</cp:lastPrinted>
  <dcterms:created xsi:type="dcterms:W3CDTF">2016-07-06T17:17:24Z</dcterms:created>
  <dcterms:modified xsi:type="dcterms:W3CDTF">2016-08-19T19:52:50Z</dcterms:modified>
</cp:coreProperties>
</file>